
<file path=[Content_Types].xml><?xml version="1.0" encoding="utf-8"?>
<Types xmlns="http://schemas.openxmlformats.org/package/2006/content-types">
  <Default Extension="png" ContentType="image/png"/>
  <Default Extension="m4a" ContentType="audio/mp4"/>
  <Default Extension="jpeg" ContentType="image/jpeg"/>
  <Default Extension="emf" ContentType="image/x-emf"/>
  <Default Extension="rels" ContentType="application/vnd.openxmlformats-package.relationships+xml"/>
  <Default Extension="xml" ContentType="application/xml"/>
  <Override PartName="/ppt/diagrams/data1.xml" ContentType="application/vnd.openxmlformats-officedocument.drawingml.diagramData+xml"/>
  <Override PartName="/ppt/diagrams/data3.xml" ContentType="application/vnd.openxmlformats-officedocument.drawingml.diagramData+xml"/>
  <Override PartName="/ppt/diagrams/data2.xml" ContentType="application/vnd.openxmlformats-officedocument.drawingml.diagramData+xml"/>
  <Override PartName="/ppt/presentation.xml" ContentType="application/vnd.openxmlformats-officedocument.presentationml.presentation.main+xml"/>
  <Override PartName="/ppt/slides/slide31.xml" ContentType="application/vnd.openxmlformats-officedocument.presentationml.slide+xml"/>
  <Override PartName="/ppt/slides/slide19.xml" ContentType="application/vnd.openxmlformats-officedocument.presentationml.slide+xml"/>
  <Override PartName="/ppt/slides/slide18.xml" ContentType="application/vnd.openxmlformats-officedocument.presentationml.slide+xml"/>
  <Override PartName="/ppt/slides/slide17.xml" ContentType="application/vnd.openxmlformats-officedocument.presentationml.slide+xml"/>
  <Override PartName="/ppt/slides/slide16.xml" ContentType="application/vnd.openxmlformats-officedocument.presentationml.slide+xml"/>
  <Override PartName="/ppt/slides/slide15.xml" ContentType="application/vnd.openxmlformats-officedocument.presentationml.slide+xml"/>
  <Override PartName="/ppt/slides/slide14.xml" ContentType="application/vnd.openxmlformats-officedocument.presentationml.slide+xml"/>
  <Override PartName="/ppt/slides/slide13.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30.xml" ContentType="application/vnd.openxmlformats-officedocument.presentationml.slide+xml"/>
  <Override PartName="/ppt/slides/slide29.xml" ContentType="application/vnd.openxmlformats-officedocument.presentationml.slide+xml"/>
  <Override PartName="/ppt/slides/slide28.xml" ContentType="application/vnd.openxmlformats-officedocument.presentationml.slide+xml"/>
  <Override PartName="/ppt/slides/slide27.xml" ContentType="application/vnd.openxmlformats-officedocument.presentationml.slide+xml"/>
  <Override PartName="/ppt/slides/slide26.xml" ContentType="application/vnd.openxmlformats-officedocument.presentationml.slide+xml"/>
  <Override PartName="/ppt/slides/slide25.xml" ContentType="application/vnd.openxmlformats-officedocument.presentationml.slide+xml"/>
  <Override PartName="/ppt/slides/slide24.xml" ContentType="application/vnd.openxmlformats-officedocument.presentationml.slide+xml"/>
  <Override PartName="/ppt/slides/slide23.xml" ContentType="application/vnd.openxmlformats-officedocument.presentationml.slide+xml"/>
  <Override PartName="/ppt/slides/slide11.xml" ContentType="application/vnd.openxmlformats-officedocument.presentationml.slide+xml"/>
  <Override PartName="/ppt/slides/slide10.xml" ContentType="application/vnd.openxmlformats-officedocument.presentationml.slide+xml"/>
  <Override PartName="/ppt/slides/slide9.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35.xml" ContentType="application/vnd.openxmlformats-officedocument.presentationml.slide+xml"/>
  <Override PartName="/ppt/slides/slide34.xml" ContentType="application/vnd.openxmlformats-officedocument.presentationml.slide+xml"/>
  <Override PartName="/ppt/slides/slide33.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32.xml" ContentType="application/vnd.openxmlformats-officedocument.presentationml.slide+xml"/>
  <Override PartName="/ppt/slides/slide5.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1.xml" ContentType="application/vnd.openxmlformats-officedocument.presentationml.slide+xml"/>
  <Override PartName="/ppt/slides/slide4.xml" ContentType="application/vnd.openxmlformats-officedocument.presentationml.slide+xml"/>
  <Override PartName="/ppt/slideLayouts/slideLayout1.xml" ContentType="application/vnd.openxmlformats-officedocument.presentationml.slideLayout+xml"/>
  <Override PartName="/ppt/slideMasters/slideMaster1.xml" ContentType="application/vnd.openxmlformats-officedocument.presentationml.slideMaster+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Layouts/slideLayout9.xml" ContentType="application/vnd.openxmlformats-officedocument.presentationml.slideLayout+xml"/>
  <Override PartName="/ppt/slideLayouts/slideLayout5.xml" ContentType="application/vnd.openxmlformats-officedocument.presentationml.slideLayout+xml"/>
  <Override PartName="/ppt/slideLayouts/slideLayout8.xml" ContentType="application/vnd.openxmlformats-officedocument.presentationml.slideLayout+xml"/>
  <Override PartName="/ppt/slideLayouts/slideLayout10.xml" ContentType="application/vnd.openxmlformats-officedocument.presentationml.slideLayout+xml"/>
  <Override PartName="/ppt/slideLayouts/slideLayout3.xml" ContentType="application/vnd.openxmlformats-officedocument.presentationml.slideLayout+xml"/>
  <Override PartName="/ppt/slideLayouts/slideLayout11.xml" ContentType="application/vnd.openxmlformats-officedocument.presentationml.slideLayout+xml"/>
  <Override PartName="/ppt/slideLayouts/slideLayout4.xml" ContentType="application/vnd.openxmlformats-officedocument.presentationml.slideLayout+xml"/>
  <Override PartName="/ppt/slideLayouts/slideLayout2.xml" ContentType="application/vnd.openxmlformats-officedocument.presentationml.slideLayout+xml"/>
  <Override PartName="/ppt/diagrams/colors1.xml" ContentType="application/vnd.openxmlformats-officedocument.drawingml.diagramColors+xml"/>
  <Override PartName="/ppt/diagrams/quickStyle2.xml" ContentType="application/vnd.openxmlformats-officedocument.drawingml.diagramStyle+xml"/>
  <Override PartName="/ppt/diagrams/quickStyle1.xml" ContentType="application/vnd.openxmlformats-officedocument.drawingml.diagramStyle+xml"/>
  <Override PartName="/ppt/diagrams/drawing1.xml" ContentType="application/vnd.ms-office.drawingml.diagramDrawing+xml"/>
  <Override PartName="/ppt/notesMasters/notesMaster1.xml" ContentType="application/vnd.openxmlformats-officedocument.presentationml.notesMaster+xml"/>
  <Override PartName="/ppt/theme/theme1.xml" ContentType="application/vnd.openxmlformats-officedocument.theme+xml"/>
  <Override PartName="/ppt/diagrams/colors2.xml" ContentType="application/vnd.openxmlformats-officedocument.drawingml.diagramColors+xml"/>
  <Override PartName="/ppt/diagrams/drawing2.xml" ContentType="application/vnd.ms-office.drawingml.diagramDrawing+xml"/>
  <Override PartName="/ppt/diagrams/layout1.xml" ContentType="application/vnd.openxmlformats-officedocument.drawingml.diagramLayout+xml"/>
  <Override PartName="/ppt/diagrams/layout3.xml" ContentType="application/vnd.openxmlformats-officedocument.drawingml.diagramLayout+xml"/>
  <Override PartName="/ppt/theme/theme2.xml" ContentType="application/vnd.openxmlformats-officedocument.theme+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layout2.xml" ContentType="application/vnd.openxmlformats-officedocument.drawingml.diagramLayout+xml"/>
  <Override PartName="/ppt/viewProps.xml" ContentType="application/vnd.openxmlformats-officedocument.presentationml.viewProps+xml"/>
  <Override PartName="/ppt/presProps.xml" ContentType="application/vnd.openxmlformats-officedocument.presentationml.pres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3.xml" ContentType="application/vnd.openxmlformats-officedocument.customXml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4.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48" r:id="rId1"/>
  </p:sldMasterIdLst>
  <p:notesMasterIdLst>
    <p:notesMasterId r:id="rId45"/>
  </p:notesMasterIdLst>
  <p:sldIdLst>
    <p:sldId id="256" r:id="rId2"/>
    <p:sldId id="257" r:id="rId3"/>
    <p:sldId id="258" r:id="rId4"/>
    <p:sldId id="333" r:id="rId5"/>
    <p:sldId id="259" r:id="rId6"/>
    <p:sldId id="362" r:id="rId7"/>
    <p:sldId id="361" r:id="rId8"/>
    <p:sldId id="260" r:id="rId9"/>
    <p:sldId id="299" r:id="rId10"/>
    <p:sldId id="335" r:id="rId11"/>
    <p:sldId id="336" r:id="rId12"/>
    <p:sldId id="337" r:id="rId13"/>
    <p:sldId id="338" r:id="rId14"/>
    <p:sldId id="331" r:id="rId15"/>
    <p:sldId id="270" r:id="rId16"/>
    <p:sldId id="272" r:id="rId17"/>
    <p:sldId id="271" r:id="rId18"/>
    <p:sldId id="273" r:id="rId19"/>
    <p:sldId id="274" r:id="rId20"/>
    <p:sldId id="277" r:id="rId21"/>
    <p:sldId id="282" r:id="rId22"/>
    <p:sldId id="332" r:id="rId23"/>
    <p:sldId id="288" r:id="rId24"/>
    <p:sldId id="289" r:id="rId25"/>
    <p:sldId id="290" r:id="rId26"/>
    <p:sldId id="358" r:id="rId27"/>
    <p:sldId id="353" r:id="rId28"/>
    <p:sldId id="346" r:id="rId29"/>
    <p:sldId id="347" r:id="rId30"/>
    <p:sldId id="359" r:id="rId31"/>
    <p:sldId id="350" r:id="rId32"/>
    <p:sldId id="351" r:id="rId33"/>
    <p:sldId id="300" r:id="rId34"/>
    <p:sldId id="265" r:id="rId35"/>
    <p:sldId id="357" r:id="rId36"/>
    <p:sldId id="306" r:id="rId37"/>
    <p:sldId id="307" r:id="rId38"/>
    <p:sldId id="308" r:id="rId39"/>
    <p:sldId id="310" r:id="rId40"/>
    <p:sldId id="326" r:id="rId41"/>
    <p:sldId id="360" r:id="rId42"/>
    <p:sldId id="330" r:id="rId43"/>
    <p:sldId id="328" r:id="rId44"/>
  </p:sldIdLst>
  <p:sldSz cx="12192000" cy="6858000"/>
  <p:notesSz cx="6858000" cy="9144000"/>
  <p:defaultTex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browse/>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CCC00"/>
    <a:srgbClr val="D0E79D"/>
    <a:srgbClr val="CCFF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85007" autoAdjust="0"/>
    <p:restoredTop sz="94660"/>
  </p:normalViewPr>
  <p:slideViewPr>
    <p:cSldViewPr snapToGrid="0">
      <p:cViewPr varScale="1">
        <p:scale>
          <a:sx n="92" d="100"/>
          <a:sy n="92" d="100"/>
        </p:scale>
        <p:origin x="498" y="90"/>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viewProps" Target="viewProps.xml"/><Relationship Id="rId50" Type="http://schemas.openxmlformats.org/officeDocument/2006/relationships/customXml" Target="../customXml/item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notesMaster" Target="notesMasters/notesMaster1.xml"/><Relationship Id="rId53" Type="http://schemas.openxmlformats.org/officeDocument/2006/relationships/customXml" Target="../customXml/item4.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customXml" Target="../customXml/item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customXml" Target="../customXml/item2.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3FA8898-01B7-4D6B-A2F3-6590361113BB}" type="doc">
      <dgm:prSet loTypeId="urn:microsoft.com/office/officeart/2005/8/layout/orgChart1" loCatId="hierarchy" qsTypeId="urn:microsoft.com/office/officeart/2005/8/quickstyle/simple1" qsCatId="simple" csTypeId="urn:microsoft.com/office/officeart/2005/8/colors/accent1_2" csCatId="accent1" phldr="1"/>
      <dgm:spPr/>
      <dgm:t>
        <a:bodyPr/>
        <a:lstStyle/>
        <a:p>
          <a:pPr rtl="1"/>
          <a:endParaRPr lang="fa-IR"/>
        </a:p>
      </dgm:t>
    </dgm:pt>
    <dgm:pt modelId="{D849E6B5-F683-4015-96E8-F8FEAFC0BE08}">
      <dgm:prSet phldrT="[Text]"/>
      <dgm:spPr>
        <a:solidFill>
          <a:schemeClr val="accent1">
            <a:lumMod val="40000"/>
            <a:lumOff val="60000"/>
          </a:schemeClr>
        </a:solidFill>
      </dgm:spPr>
      <dgm: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lang="fa-IR" b="0" dirty="0" smtClean="0">
              <a:solidFill>
                <a:schemeClr val="tx1"/>
              </a:solidFill>
              <a:cs typeface="B Yagut" panose="00000400000000000000" pitchFamily="2" charset="-78"/>
            </a:rPr>
            <a:t>گروههای هدف برنامه بهداشت دهان و دندان</a:t>
          </a:r>
        </a:p>
      </dgm:t>
    </dgm:pt>
    <dgm:pt modelId="{5CA551B9-388D-4CEF-AA8F-68A97D87E1D8}" type="parTrans" cxnId="{33140AC0-0861-4248-B517-E940F28EECA2}">
      <dgm:prSet/>
      <dgm:spPr/>
      <dgm:t>
        <a:bodyPr/>
        <a:lstStyle/>
        <a:p>
          <a:pPr rtl="1"/>
          <a:endParaRPr lang="fa-IR"/>
        </a:p>
      </dgm:t>
    </dgm:pt>
    <dgm:pt modelId="{E4B88075-0D2A-4A95-8A95-16B20147EBDC}" type="sibTrans" cxnId="{33140AC0-0861-4248-B517-E940F28EECA2}">
      <dgm:prSet/>
      <dgm:spPr/>
      <dgm:t>
        <a:bodyPr/>
        <a:lstStyle/>
        <a:p>
          <a:pPr rtl="1"/>
          <a:endParaRPr lang="fa-IR"/>
        </a:p>
      </dgm:t>
    </dgm:pt>
    <dgm:pt modelId="{7D0FD7F5-7AE0-44B4-845D-9F4A7DB4D39D}">
      <dgm:prSet phldrT="[Text]"/>
      <dgm:spPr>
        <a:solidFill>
          <a:srgbClr val="CCFF66"/>
        </a:solidFill>
      </dgm:spPr>
      <dgm:t>
        <a:bodyPr/>
        <a:lstStyle/>
        <a:p>
          <a:pPr rtl="1"/>
          <a:r>
            <a:rPr lang="fa-IR" b="0" dirty="0" smtClean="0">
              <a:solidFill>
                <a:schemeClr val="tx1"/>
              </a:solidFill>
              <a:cs typeface="B Yagut" panose="00000400000000000000" pitchFamily="2" charset="-78"/>
            </a:rPr>
            <a:t>مادران شیرده </a:t>
          </a:r>
          <a:endParaRPr lang="fa-IR" b="0" dirty="0">
            <a:solidFill>
              <a:schemeClr val="tx1"/>
            </a:solidFill>
            <a:cs typeface="B Yagut" panose="00000400000000000000" pitchFamily="2" charset="-78"/>
          </a:endParaRPr>
        </a:p>
      </dgm:t>
    </dgm:pt>
    <dgm:pt modelId="{383E0EEA-454A-4907-8FED-4FE23C225751}" type="parTrans" cxnId="{E5842A94-B10D-483C-B96F-7BEDDE5FE5AE}">
      <dgm:prSet/>
      <dgm:spPr>
        <a:solidFill>
          <a:srgbClr val="CCCC00"/>
        </a:solidFill>
      </dgm:spPr>
      <dgm:t>
        <a:bodyPr/>
        <a:lstStyle/>
        <a:p>
          <a:pPr rtl="1"/>
          <a:endParaRPr lang="fa-IR" b="1">
            <a:solidFill>
              <a:schemeClr val="tx1"/>
            </a:solidFill>
            <a:cs typeface="B Yagut" panose="00000400000000000000" pitchFamily="2" charset="-78"/>
          </a:endParaRPr>
        </a:p>
      </dgm:t>
    </dgm:pt>
    <dgm:pt modelId="{20AECE8C-DEF0-4B47-9A4F-315753918350}" type="sibTrans" cxnId="{E5842A94-B10D-483C-B96F-7BEDDE5FE5AE}">
      <dgm:prSet/>
      <dgm:spPr/>
      <dgm:t>
        <a:bodyPr/>
        <a:lstStyle/>
        <a:p>
          <a:pPr rtl="1"/>
          <a:endParaRPr lang="fa-IR"/>
        </a:p>
      </dgm:t>
    </dgm:pt>
    <dgm:pt modelId="{2713A514-EE80-4B6C-B75A-5E4D3A0A8298}">
      <dgm:prSet phldrT="[Text]"/>
      <dgm:spPr>
        <a:solidFill>
          <a:srgbClr val="CCFF66"/>
        </a:solidFill>
      </dgm:spPr>
      <dgm:t>
        <a:bodyPr/>
        <a:lstStyle/>
        <a:p>
          <a:pPr rtl="1"/>
          <a:r>
            <a:rPr lang="fa-IR" b="0" dirty="0" smtClean="0">
              <a:solidFill>
                <a:schemeClr val="tx1"/>
              </a:solidFill>
              <a:cs typeface="B Yagut" panose="00000400000000000000" pitchFamily="2" charset="-78"/>
            </a:rPr>
            <a:t>مادران باردار</a:t>
          </a:r>
          <a:endParaRPr lang="fa-IR" b="0" dirty="0">
            <a:solidFill>
              <a:schemeClr val="tx1"/>
            </a:solidFill>
            <a:cs typeface="B Yagut" panose="00000400000000000000" pitchFamily="2" charset="-78"/>
          </a:endParaRPr>
        </a:p>
      </dgm:t>
    </dgm:pt>
    <dgm:pt modelId="{4F7F6983-F4F6-449A-B750-0B1E1D8F3EC7}" type="parTrans" cxnId="{9421BF3C-926D-4040-B6AF-E725B3652A3F}">
      <dgm:prSet/>
      <dgm:spPr>
        <a:solidFill>
          <a:srgbClr val="CCCC00"/>
        </a:solidFill>
      </dgm:spPr>
      <dgm:t>
        <a:bodyPr/>
        <a:lstStyle/>
        <a:p>
          <a:pPr rtl="1"/>
          <a:endParaRPr lang="fa-IR" b="1">
            <a:solidFill>
              <a:schemeClr val="tx1"/>
            </a:solidFill>
            <a:cs typeface="B Yagut" panose="00000400000000000000" pitchFamily="2" charset="-78"/>
          </a:endParaRPr>
        </a:p>
      </dgm:t>
    </dgm:pt>
    <dgm:pt modelId="{EA38F0DB-6077-4A09-93F3-52BE8F0525DB}" type="sibTrans" cxnId="{9421BF3C-926D-4040-B6AF-E725B3652A3F}">
      <dgm:prSet/>
      <dgm:spPr/>
      <dgm:t>
        <a:bodyPr/>
        <a:lstStyle/>
        <a:p>
          <a:pPr rtl="1"/>
          <a:endParaRPr lang="fa-IR"/>
        </a:p>
      </dgm:t>
    </dgm:pt>
    <dgm:pt modelId="{0DD2B212-59C9-4100-ADB5-3BAF5EC90228}">
      <dgm:prSet phldrT="[Text]"/>
      <dgm:spPr>
        <a:solidFill>
          <a:srgbClr val="CCFF66"/>
        </a:solidFill>
      </dgm:spPr>
      <dgm:t>
        <a:bodyPr/>
        <a:lstStyle/>
        <a:p>
          <a:pPr rtl="1"/>
          <a:r>
            <a:rPr lang="fa-IR" b="0" dirty="0" smtClean="0">
              <a:solidFill>
                <a:schemeClr val="tx1"/>
              </a:solidFill>
              <a:cs typeface="B Yagut" panose="00000400000000000000" pitchFamily="2" charset="-78"/>
            </a:rPr>
            <a:t>کودکان زیر 14 سال</a:t>
          </a:r>
          <a:endParaRPr lang="fa-IR" b="0" dirty="0">
            <a:solidFill>
              <a:schemeClr val="tx1"/>
            </a:solidFill>
            <a:cs typeface="B Yagut" panose="00000400000000000000" pitchFamily="2" charset="-78"/>
          </a:endParaRPr>
        </a:p>
      </dgm:t>
    </dgm:pt>
    <dgm:pt modelId="{E584D9A6-323E-4545-BAA3-31A0E1181510}" type="parTrans" cxnId="{A396B9C9-4D37-4B83-AD0B-FEA2652DD5EE}">
      <dgm:prSet/>
      <dgm:spPr>
        <a:solidFill>
          <a:srgbClr val="CCCC00"/>
        </a:solidFill>
      </dgm:spPr>
      <dgm:t>
        <a:bodyPr/>
        <a:lstStyle/>
        <a:p>
          <a:pPr rtl="1"/>
          <a:endParaRPr lang="fa-IR" b="1">
            <a:solidFill>
              <a:schemeClr val="tx1"/>
            </a:solidFill>
            <a:cs typeface="B Yagut" panose="00000400000000000000" pitchFamily="2" charset="-78"/>
          </a:endParaRPr>
        </a:p>
      </dgm:t>
    </dgm:pt>
    <dgm:pt modelId="{61A69784-5044-4E74-9FF8-5A00A703CC51}" type="sibTrans" cxnId="{A396B9C9-4D37-4B83-AD0B-FEA2652DD5EE}">
      <dgm:prSet/>
      <dgm:spPr/>
      <dgm:t>
        <a:bodyPr/>
        <a:lstStyle/>
        <a:p>
          <a:pPr rtl="1"/>
          <a:endParaRPr lang="fa-IR"/>
        </a:p>
      </dgm:t>
    </dgm:pt>
    <dgm:pt modelId="{CA7FB323-4DF3-4538-938E-254093CF41E7}" type="pres">
      <dgm:prSet presAssocID="{F3FA8898-01B7-4D6B-A2F3-6590361113BB}" presName="hierChild1" presStyleCnt="0">
        <dgm:presLayoutVars>
          <dgm:orgChart val="1"/>
          <dgm:chPref val="1"/>
          <dgm:dir/>
          <dgm:animOne val="branch"/>
          <dgm:animLvl val="lvl"/>
          <dgm:resizeHandles/>
        </dgm:presLayoutVars>
      </dgm:prSet>
      <dgm:spPr/>
      <dgm:t>
        <a:bodyPr/>
        <a:lstStyle/>
        <a:p>
          <a:pPr rtl="1"/>
          <a:endParaRPr lang="fa-IR"/>
        </a:p>
      </dgm:t>
    </dgm:pt>
    <dgm:pt modelId="{58F6FB67-2427-403F-BAF7-D97F0EF778DF}" type="pres">
      <dgm:prSet presAssocID="{D849E6B5-F683-4015-96E8-F8FEAFC0BE08}" presName="hierRoot1" presStyleCnt="0">
        <dgm:presLayoutVars>
          <dgm:hierBranch val="init"/>
        </dgm:presLayoutVars>
      </dgm:prSet>
      <dgm:spPr/>
    </dgm:pt>
    <dgm:pt modelId="{6986FE20-4A78-4F92-A6AF-587DE35DDB45}" type="pres">
      <dgm:prSet presAssocID="{D849E6B5-F683-4015-96E8-F8FEAFC0BE08}" presName="rootComposite1" presStyleCnt="0"/>
      <dgm:spPr/>
    </dgm:pt>
    <dgm:pt modelId="{86413383-0D3A-4CB0-8270-58CA9893C190}" type="pres">
      <dgm:prSet presAssocID="{D849E6B5-F683-4015-96E8-F8FEAFC0BE08}" presName="rootText1" presStyleLbl="node0" presStyleIdx="0" presStyleCnt="1" custScaleX="153134" custScaleY="40843" custLinFactNeighborX="-6152" custLinFactNeighborY="-45444">
        <dgm:presLayoutVars>
          <dgm:chPref val="3"/>
        </dgm:presLayoutVars>
      </dgm:prSet>
      <dgm:spPr/>
      <dgm:t>
        <a:bodyPr/>
        <a:lstStyle/>
        <a:p>
          <a:pPr rtl="1"/>
          <a:endParaRPr lang="fa-IR"/>
        </a:p>
      </dgm:t>
    </dgm:pt>
    <dgm:pt modelId="{49764A4A-8CDE-4CB9-AC6A-F25DC59F2F08}" type="pres">
      <dgm:prSet presAssocID="{D849E6B5-F683-4015-96E8-F8FEAFC0BE08}" presName="rootConnector1" presStyleLbl="node1" presStyleIdx="0" presStyleCnt="0"/>
      <dgm:spPr/>
      <dgm:t>
        <a:bodyPr/>
        <a:lstStyle/>
        <a:p>
          <a:pPr rtl="1"/>
          <a:endParaRPr lang="fa-IR"/>
        </a:p>
      </dgm:t>
    </dgm:pt>
    <dgm:pt modelId="{45A5AFA6-AB2E-4B08-B532-965225F552E5}" type="pres">
      <dgm:prSet presAssocID="{D849E6B5-F683-4015-96E8-F8FEAFC0BE08}" presName="hierChild2" presStyleCnt="0"/>
      <dgm:spPr/>
    </dgm:pt>
    <dgm:pt modelId="{C377685F-B03E-49B1-BF2D-BDBE7D3B9469}" type="pres">
      <dgm:prSet presAssocID="{383E0EEA-454A-4907-8FED-4FE23C225751}" presName="Name37" presStyleLbl="parChTrans1D2" presStyleIdx="0" presStyleCnt="3"/>
      <dgm:spPr/>
      <dgm:t>
        <a:bodyPr/>
        <a:lstStyle/>
        <a:p>
          <a:pPr rtl="1"/>
          <a:endParaRPr lang="fa-IR"/>
        </a:p>
      </dgm:t>
    </dgm:pt>
    <dgm:pt modelId="{E26310F1-9161-4442-AA36-AD8AD699D9DE}" type="pres">
      <dgm:prSet presAssocID="{7D0FD7F5-7AE0-44B4-845D-9F4A7DB4D39D}" presName="hierRoot2" presStyleCnt="0">
        <dgm:presLayoutVars>
          <dgm:hierBranch val="init"/>
        </dgm:presLayoutVars>
      </dgm:prSet>
      <dgm:spPr/>
    </dgm:pt>
    <dgm:pt modelId="{82347A90-97E4-4E76-9516-AD67B6D7B448}" type="pres">
      <dgm:prSet presAssocID="{7D0FD7F5-7AE0-44B4-845D-9F4A7DB4D39D}" presName="rootComposite" presStyleCnt="0"/>
      <dgm:spPr/>
    </dgm:pt>
    <dgm:pt modelId="{B2C71394-1769-476E-BDAD-4AA3A42C6B65}" type="pres">
      <dgm:prSet presAssocID="{7D0FD7F5-7AE0-44B4-845D-9F4A7DB4D39D}" presName="rootText" presStyleLbl="node2" presStyleIdx="0" presStyleCnt="3" custScaleX="50214" custScaleY="36180" custLinFactNeighborX="442" custLinFactNeighborY="-45366">
        <dgm:presLayoutVars>
          <dgm:chPref val="3"/>
        </dgm:presLayoutVars>
      </dgm:prSet>
      <dgm:spPr/>
      <dgm:t>
        <a:bodyPr/>
        <a:lstStyle/>
        <a:p>
          <a:pPr rtl="1"/>
          <a:endParaRPr lang="fa-IR"/>
        </a:p>
      </dgm:t>
    </dgm:pt>
    <dgm:pt modelId="{B9D8E812-4296-4F0B-9FB9-7506D31E2924}" type="pres">
      <dgm:prSet presAssocID="{7D0FD7F5-7AE0-44B4-845D-9F4A7DB4D39D}" presName="rootConnector" presStyleLbl="node2" presStyleIdx="0" presStyleCnt="3"/>
      <dgm:spPr/>
      <dgm:t>
        <a:bodyPr/>
        <a:lstStyle/>
        <a:p>
          <a:pPr rtl="1"/>
          <a:endParaRPr lang="fa-IR"/>
        </a:p>
      </dgm:t>
    </dgm:pt>
    <dgm:pt modelId="{A5754989-84F0-448D-87CD-91E29B822A10}" type="pres">
      <dgm:prSet presAssocID="{7D0FD7F5-7AE0-44B4-845D-9F4A7DB4D39D}" presName="hierChild4" presStyleCnt="0"/>
      <dgm:spPr/>
    </dgm:pt>
    <dgm:pt modelId="{6623FDEF-EF66-4F13-8C6A-7D29C9FF685B}" type="pres">
      <dgm:prSet presAssocID="{7D0FD7F5-7AE0-44B4-845D-9F4A7DB4D39D}" presName="hierChild5" presStyleCnt="0"/>
      <dgm:spPr/>
    </dgm:pt>
    <dgm:pt modelId="{D91636EE-5FBE-4FA4-BC19-75962FBA9E97}" type="pres">
      <dgm:prSet presAssocID="{4F7F6983-F4F6-449A-B750-0B1E1D8F3EC7}" presName="Name37" presStyleLbl="parChTrans1D2" presStyleIdx="1" presStyleCnt="3"/>
      <dgm:spPr/>
      <dgm:t>
        <a:bodyPr/>
        <a:lstStyle/>
        <a:p>
          <a:pPr rtl="1"/>
          <a:endParaRPr lang="fa-IR"/>
        </a:p>
      </dgm:t>
    </dgm:pt>
    <dgm:pt modelId="{287E9F84-5F47-45CD-A4CC-63662FEAD240}" type="pres">
      <dgm:prSet presAssocID="{2713A514-EE80-4B6C-B75A-5E4D3A0A8298}" presName="hierRoot2" presStyleCnt="0">
        <dgm:presLayoutVars>
          <dgm:hierBranch val="init"/>
        </dgm:presLayoutVars>
      </dgm:prSet>
      <dgm:spPr/>
    </dgm:pt>
    <dgm:pt modelId="{F1973860-7950-40AF-9922-A9A8B535947F}" type="pres">
      <dgm:prSet presAssocID="{2713A514-EE80-4B6C-B75A-5E4D3A0A8298}" presName="rootComposite" presStyleCnt="0"/>
      <dgm:spPr/>
    </dgm:pt>
    <dgm:pt modelId="{17F24B9E-96BE-4F5B-8A05-2BCC907904D3}" type="pres">
      <dgm:prSet presAssocID="{2713A514-EE80-4B6C-B75A-5E4D3A0A8298}" presName="rootText" presStyleLbl="node2" presStyleIdx="1" presStyleCnt="3" custScaleX="58951" custScaleY="33029" custLinFactNeighborX="-9757" custLinFactNeighborY="-45324">
        <dgm:presLayoutVars>
          <dgm:chPref val="3"/>
        </dgm:presLayoutVars>
      </dgm:prSet>
      <dgm:spPr/>
      <dgm:t>
        <a:bodyPr/>
        <a:lstStyle/>
        <a:p>
          <a:pPr rtl="1"/>
          <a:endParaRPr lang="fa-IR"/>
        </a:p>
      </dgm:t>
    </dgm:pt>
    <dgm:pt modelId="{0A1C33A4-D2A5-4555-BDCB-D00E09B5925E}" type="pres">
      <dgm:prSet presAssocID="{2713A514-EE80-4B6C-B75A-5E4D3A0A8298}" presName="rootConnector" presStyleLbl="node2" presStyleIdx="1" presStyleCnt="3"/>
      <dgm:spPr/>
      <dgm:t>
        <a:bodyPr/>
        <a:lstStyle/>
        <a:p>
          <a:pPr rtl="1"/>
          <a:endParaRPr lang="fa-IR"/>
        </a:p>
      </dgm:t>
    </dgm:pt>
    <dgm:pt modelId="{6FDA59B8-E0F0-4AE4-83C9-A8608DC91E5F}" type="pres">
      <dgm:prSet presAssocID="{2713A514-EE80-4B6C-B75A-5E4D3A0A8298}" presName="hierChild4" presStyleCnt="0"/>
      <dgm:spPr/>
    </dgm:pt>
    <dgm:pt modelId="{DCB08228-378B-4420-B4CF-2D62AF843E1F}" type="pres">
      <dgm:prSet presAssocID="{2713A514-EE80-4B6C-B75A-5E4D3A0A8298}" presName="hierChild5" presStyleCnt="0"/>
      <dgm:spPr/>
    </dgm:pt>
    <dgm:pt modelId="{4CB358AC-BB93-4925-96C2-F64CC78A1036}" type="pres">
      <dgm:prSet presAssocID="{E584D9A6-323E-4545-BAA3-31A0E1181510}" presName="Name37" presStyleLbl="parChTrans1D2" presStyleIdx="2" presStyleCnt="3"/>
      <dgm:spPr/>
      <dgm:t>
        <a:bodyPr/>
        <a:lstStyle/>
        <a:p>
          <a:pPr rtl="1"/>
          <a:endParaRPr lang="fa-IR"/>
        </a:p>
      </dgm:t>
    </dgm:pt>
    <dgm:pt modelId="{611EF554-B87C-4969-8D68-83E373FC7DCB}" type="pres">
      <dgm:prSet presAssocID="{0DD2B212-59C9-4100-ADB5-3BAF5EC90228}" presName="hierRoot2" presStyleCnt="0">
        <dgm:presLayoutVars>
          <dgm:hierBranch val="init"/>
        </dgm:presLayoutVars>
      </dgm:prSet>
      <dgm:spPr/>
    </dgm:pt>
    <dgm:pt modelId="{0BB3085F-E96E-457E-9CDC-2FE808FD96E7}" type="pres">
      <dgm:prSet presAssocID="{0DD2B212-59C9-4100-ADB5-3BAF5EC90228}" presName="rootComposite" presStyleCnt="0"/>
      <dgm:spPr/>
    </dgm:pt>
    <dgm:pt modelId="{406E55E2-6EA0-468F-A269-923A102AD4EA}" type="pres">
      <dgm:prSet presAssocID="{0DD2B212-59C9-4100-ADB5-3BAF5EC90228}" presName="rootText" presStyleLbl="node2" presStyleIdx="2" presStyleCnt="3" custScaleX="57461" custScaleY="45284" custLinFactNeighborX="-12032" custLinFactNeighborY="-45708">
        <dgm:presLayoutVars>
          <dgm:chPref val="3"/>
        </dgm:presLayoutVars>
      </dgm:prSet>
      <dgm:spPr/>
      <dgm:t>
        <a:bodyPr/>
        <a:lstStyle/>
        <a:p>
          <a:pPr rtl="1"/>
          <a:endParaRPr lang="fa-IR"/>
        </a:p>
      </dgm:t>
    </dgm:pt>
    <dgm:pt modelId="{FF473609-4C04-4D9B-AD62-205FD30063D5}" type="pres">
      <dgm:prSet presAssocID="{0DD2B212-59C9-4100-ADB5-3BAF5EC90228}" presName="rootConnector" presStyleLbl="node2" presStyleIdx="2" presStyleCnt="3"/>
      <dgm:spPr/>
      <dgm:t>
        <a:bodyPr/>
        <a:lstStyle/>
        <a:p>
          <a:pPr rtl="1"/>
          <a:endParaRPr lang="fa-IR"/>
        </a:p>
      </dgm:t>
    </dgm:pt>
    <dgm:pt modelId="{A04155A0-E48A-41FA-A9CE-5511C7C2061A}" type="pres">
      <dgm:prSet presAssocID="{0DD2B212-59C9-4100-ADB5-3BAF5EC90228}" presName="hierChild4" presStyleCnt="0"/>
      <dgm:spPr/>
    </dgm:pt>
    <dgm:pt modelId="{C52E44E8-DB2D-47A3-A087-8889FE98FA9C}" type="pres">
      <dgm:prSet presAssocID="{0DD2B212-59C9-4100-ADB5-3BAF5EC90228}" presName="hierChild5" presStyleCnt="0"/>
      <dgm:spPr/>
    </dgm:pt>
    <dgm:pt modelId="{A54EFEF8-DEB3-46F9-A75F-CB419B7C93E7}" type="pres">
      <dgm:prSet presAssocID="{D849E6B5-F683-4015-96E8-F8FEAFC0BE08}" presName="hierChild3" presStyleCnt="0"/>
      <dgm:spPr/>
    </dgm:pt>
  </dgm:ptLst>
  <dgm:cxnLst>
    <dgm:cxn modelId="{0C16B214-8CE6-4383-95F0-592F18AF3C28}" type="presOf" srcId="{2713A514-EE80-4B6C-B75A-5E4D3A0A8298}" destId="{0A1C33A4-D2A5-4555-BDCB-D00E09B5925E}" srcOrd="1" destOrd="0" presId="urn:microsoft.com/office/officeart/2005/8/layout/orgChart1"/>
    <dgm:cxn modelId="{A09CBD59-FE26-4822-8633-48C0E74B4A84}" type="presOf" srcId="{0DD2B212-59C9-4100-ADB5-3BAF5EC90228}" destId="{FF473609-4C04-4D9B-AD62-205FD30063D5}" srcOrd="1" destOrd="0" presId="urn:microsoft.com/office/officeart/2005/8/layout/orgChart1"/>
    <dgm:cxn modelId="{9421BF3C-926D-4040-B6AF-E725B3652A3F}" srcId="{D849E6B5-F683-4015-96E8-F8FEAFC0BE08}" destId="{2713A514-EE80-4B6C-B75A-5E4D3A0A8298}" srcOrd="1" destOrd="0" parTransId="{4F7F6983-F4F6-449A-B750-0B1E1D8F3EC7}" sibTransId="{EA38F0DB-6077-4A09-93F3-52BE8F0525DB}"/>
    <dgm:cxn modelId="{E5842A94-B10D-483C-B96F-7BEDDE5FE5AE}" srcId="{D849E6B5-F683-4015-96E8-F8FEAFC0BE08}" destId="{7D0FD7F5-7AE0-44B4-845D-9F4A7DB4D39D}" srcOrd="0" destOrd="0" parTransId="{383E0EEA-454A-4907-8FED-4FE23C225751}" sibTransId="{20AECE8C-DEF0-4B47-9A4F-315753918350}"/>
    <dgm:cxn modelId="{3A085386-A30F-4C80-8405-3D5EE892CBC5}" type="presOf" srcId="{7D0FD7F5-7AE0-44B4-845D-9F4A7DB4D39D}" destId="{B9D8E812-4296-4F0B-9FB9-7506D31E2924}" srcOrd="1" destOrd="0" presId="urn:microsoft.com/office/officeart/2005/8/layout/orgChart1"/>
    <dgm:cxn modelId="{33140AC0-0861-4248-B517-E940F28EECA2}" srcId="{F3FA8898-01B7-4D6B-A2F3-6590361113BB}" destId="{D849E6B5-F683-4015-96E8-F8FEAFC0BE08}" srcOrd="0" destOrd="0" parTransId="{5CA551B9-388D-4CEF-AA8F-68A97D87E1D8}" sibTransId="{E4B88075-0D2A-4A95-8A95-16B20147EBDC}"/>
    <dgm:cxn modelId="{84EF0B3E-1E6E-4F9E-85D5-7D9B755D9FB2}" type="presOf" srcId="{383E0EEA-454A-4907-8FED-4FE23C225751}" destId="{C377685F-B03E-49B1-BF2D-BDBE7D3B9469}" srcOrd="0" destOrd="0" presId="urn:microsoft.com/office/officeart/2005/8/layout/orgChart1"/>
    <dgm:cxn modelId="{AC174573-297A-4FE8-88D7-B474A69FD9D2}" type="presOf" srcId="{4F7F6983-F4F6-449A-B750-0B1E1D8F3EC7}" destId="{D91636EE-5FBE-4FA4-BC19-75962FBA9E97}" srcOrd="0" destOrd="0" presId="urn:microsoft.com/office/officeart/2005/8/layout/orgChart1"/>
    <dgm:cxn modelId="{4A47A76F-AF65-4C71-B3D9-892E75891041}" type="presOf" srcId="{F3FA8898-01B7-4D6B-A2F3-6590361113BB}" destId="{CA7FB323-4DF3-4538-938E-254093CF41E7}" srcOrd="0" destOrd="0" presId="urn:microsoft.com/office/officeart/2005/8/layout/orgChart1"/>
    <dgm:cxn modelId="{A396B9C9-4D37-4B83-AD0B-FEA2652DD5EE}" srcId="{D849E6B5-F683-4015-96E8-F8FEAFC0BE08}" destId="{0DD2B212-59C9-4100-ADB5-3BAF5EC90228}" srcOrd="2" destOrd="0" parTransId="{E584D9A6-323E-4545-BAA3-31A0E1181510}" sibTransId="{61A69784-5044-4E74-9FF8-5A00A703CC51}"/>
    <dgm:cxn modelId="{DE8CB38E-7788-4675-A68D-62CB833EE861}" type="presOf" srcId="{0DD2B212-59C9-4100-ADB5-3BAF5EC90228}" destId="{406E55E2-6EA0-468F-A269-923A102AD4EA}" srcOrd="0" destOrd="0" presId="urn:microsoft.com/office/officeart/2005/8/layout/orgChart1"/>
    <dgm:cxn modelId="{F4FAA89E-7E23-4690-A01A-3900E71FFC97}" type="presOf" srcId="{D849E6B5-F683-4015-96E8-F8FEAFC0BE08}" destId="{86413383-0D3A-4CB0-8270-58CA9893C190}" srcOrd="0" destOrd="0" presId="urn:microsoft.com/office/officeart/2005/8/layout/orgChart1"/>
    <dgm:cxn modelId="{4A938E3E-43E6-4C15-8381-E0DF8E44D321}" type="presOf" srcId="{2713A514-EE80-4B6C-B75A-5E4D3A0A8298}" destId="{17F24B9E-96BE-4F5B-8A05-2BCC907904D3}" srcOrd="0" destOrd="0" presId="urn:microsoft.com/office/officeart/2005/8/layout/orgChart1"/>
    <dgm:cxn modelId="{1ADF7690-9287-4361-A1A9-AB8395EF542E}" type="presOf" srcId="{E584D9A6-323E-4545-BAA3-31A0E1181510}" destId="{4CB358AC-BB93-4925-96C2-F64CC78A1036}" srcOrd="0" destOrd="0" presId="urn:microsoft.com/office/officeart/2005/8/layout/orgChart1"/>
    <dgm:cxn modelId="{F402F263-F6D5-420D-A891-4504C69113FE}" type="presOf" srcId="{D849E6B5-F683-4015-96E8-F8FEAFC0BE08}" destId="{49764A4A-8CDE-4CB9-AC6A-F25DC59F2F08}" srcOrd="1" destOrd="0" presId="urn:microsoft.com/office/officeart/2005/8/layout/orgChart1"/>
    <dgm:cxn modelId="{27E69A7B-6207-43E3-B6CC-0A58247457A5}" type="presOf" srcId="{7D0FD7F5-7AE0-44B4-845D-9F4A7DB4D39D}" destId="{B2C71394-1769-476E-BDAD-4AA3A42C6B65}" srcOrd="0" destOrd="0" presId="urn:microsoft.com/office/officeart/2005/8/layout/orgChart1"/>
    <dgm:cxn modelId="{97375A10-EC55-4130-B8A3-31F70737AB44}" type="presParOf" srcId="{CA7FB323-4DF3-4538-938E-254093CF41E7}" destId="{58F6FB67-2427-403F-BAF7-D97F0EF778DF}" srcOrd="0" destOrd="0" presId="urn:microsoft.com/office/officeart/2005/8/layout/orgChart1"/>
    <dgm:cxn modelId="{2FA92528-1996-4AF4-8188-A81C70408945}" type="presParOf" srcId="{58F6FB67-2427-403F-BAF7-D97F0EF778DF}" destId="{6986FE20-4A78-4F92-A6AF-587DE35DDB45}" srcOrd="0" destOrd="0" presId="urn:microsoft.com/office/officeart/2005/8/layout/orgChart1"/>
    <dgm:cxn modelId="{4FE83895-C11F-4946-AFD6-655126FDBB70}" type="presParOf" srcId="{6986FE20-4A78-4F92-A6AF-587DE35DDB45}" destId="{86413383-0D3A-4CB0-8270-58CA9893C190}" srcOrd="0" destOrd="0" presId="urn:microsoft.com/office/officeart/2005/8/layout/orgChart1"/>
    <dgm:cxn modelId="{54887E64-9833-470B-8E99-EFE6ACF09D9C}" type="presParOf" srcId="{6986FE20-4A78-4F92-A6AF-587DE35DDB45}" destId="{49764A4A-8CDE-4CB9-AC6A-F25DC59F2F08}" srcOrd="1" destOrd="0" presId="urn:microsoft.com/office/officeart/2005/8/layout/orgChart1"/>
    <dgm:cxn modelId="{AFB47143-C511-46B8-B366-91605D75D096}" type="presParOf" srcId="{58F6FB67-2427-403F-BAF7-D97F0EF778DF}" destId="{45A5AFA6-AB2E-4B08-B532-965225F552E5}" srcOrd="1" destOrd="0" presId="urn:microsoft.com/office/officeart/2005/8/layout/orgChart1"/>
    <dgm:cxn modelId="{AFFC0A83-FBBD-4C22-B0E6-CB4E1B9988A8}" type="presParOf" srcId="{45A5AFA6-AB2E-4B08-B532-965225F552E5}" destId="{C377685F-B03E-49B1-BF2D-BDBE7D3B9469}" srcOrd="0" destOrd="0" presId="urn:microsoft.com/office/officeart/2005/8/layout/orgChart1"/>
    <dgm:cxn modelId="{15E616F2-8620-469F-9DD3-8D21BF7EF7A6}" type="presParOf" srcId="{45A5AFA6-AB2E-4B08-B532-965225F552E5}" destId="{E26310F1-9161-4442-AA36-AD8AD699D9DE}" srcOrd="1" destOrd="0" presId="urn:microsoft.com/office/officeart/2005/8/layout/orgChart1"/>
    <dgm:cxn modelId="{1E5E3D78-4840-45F8-9638-8309D45BC2BF}" type="presParOf" srcId="{E26310F1-9161-4442-AA36-AD8AD699D9DE}" destId="{82347A90-97E4-4E76-9516-AD67B6D7B448}" srcOrd="0" destOrd="0" presId="urn:microsoft.com/office/officeart/2005/8/layout/orgChart1"/>
    <dgm:cxn modelId="{647071E6-417F-4523-BFF9-F658D840226A}" type="presParOf" srcId="{82347A90-97E4-4E76-9516-AD67B6D7B448}" destId="{B2C71394-1769-476E-BDAD-4AA3A42C6B65}" srcOrd="0" destOrd="0" presId="urn:microsoft.com/office/officeart/2005/8/layout/orgChart1"/>
    <dgm:cxn modelId="{D4D731DE-8B6B-41C2-90B6-77D010D2E8BA}" type="presParOf" srcId="{82347A90-97E4-4E76-9516-AD67B6D7B448}" destId="{B9D8E812-4296-4F0B-9FB9-7506D31E2924}" srcOrd="1" destOrd="0" presId="urn:microsoft.com/office/officeart/2005/8/layout/orgChart1"/>
    <dgm:cxn modelId="{673329F7-2D4B-4014-A407-D8862E5879EA}" type="presParOf" srcId="{E26310F1-9161-4442-AA36-AD8AD699D9DE}" destId="{A5754989-84F0-448D-87CD-91E29B822A10}" srcOrd="1" destOrd="0" presId="urn:microsoft.com/office/officeart/2005/8/layout/orgChart1"/>
    <dgm:cxn modelId="{7784BC1B-E814-45F2-8A37-2CA20CFED798}" type="presParOf" srcId="{E26310F1-9161-4442-AA36-AD8AD699D9DE}" destId="{6623FDEF-EF66-4F13-8C6A-7D29C9FF685B}" srcOrd="2" destOrd="0" presId="urn:microsoft.com/office/officeart/2005/8/layout/orgChart1"/>
    <dgm:cxn modelId="{0AE6C48D-BCFB-46EB-8BA0-7EEB684F3C9E}" type="presParOf" srcId="{45A5AFA6-AB2E-4B08-B532-965225F552E5}" destId="{D91636EE-5FBE-4FA4-BC19-75962FBA9E97}" srcOrd="2" destOrd="0" presId="urn:microsoft.com/office/officeart/2005/8/layout/orgChart1"/>
    <dgm:cxn modelId="{D613486D-E1FF-472F-ACDD-12CF3998E7EA}" type="presParOf" srcId="{45A5AFA6-AB2E-4B08-B532-965225F552E5}" destId="{287E9F84-5F47-45CD-A4CC-63662FEAD240}" srcOrd="3" destOrd="0" presId="urn:microsoft.com/office/officeart/2005/8/layout/orgChart1"/>
    <dgm:cxn modelId="{90DA7E25-54AF-4555-9132-026DBE9AC1AF}" type="presParOf" srcId="{287E9F84-5F47-45CD-A4CC-63662FEAD240}" destId="{F1973860-7950-40AF-9922-A9A8B535947F}" srcOrd="0" destOrd="0" presId="urn:microsoft.com/office/officeart/2005/8/layout/orgChart1"/>
    <dgm:cxn modelId="{19B6E952-C492-4256-AF86-5EC4B32A4704}" type="presParOf" srcId="{F1973860-7950-40AF-9922-A9A8B535947F}" destId="{17F24B9E-96BE-4F5B-8A05-2BCC907904D3}" srcOrd="0" destOrd="0" presId="urn:microsoft.com/office/officeart/2005/8/layout/orgChart1"/>
    <dgm:cxn modelId="{701E403E-01ED-48C6-A96B-07FC046F3531}" type="presParOf" srcId="{F1973860-7950-40AF-9922-A9A8B535947F}" destId="{0A1C33A4-D2A5-4555-BDCB-D00E09B5925E}" srcOrd="1" destOrd="0" presId="urn:microsoft.com/office/officeart/2005/8/layout/orgChart1"/>
    <dgm:cxn modelId="{329D12F1-FE46-410C-B4BB-A6A783713F78}" type="presParOf" srcId="{287E9F84-5F47-45CD-A4CC-63662FEAD240}" destId="{6FDA59B8-E0F0-4AE4-83C9-A8608DC91E5F}" srcOrd="1" destOrd="0" presId="urn:microsoft.com/office/officeart/2005/8/layout/orgChart1"/>
    <dgm:cxn modelId="{C3667534-88DC-4152-A4AD-D2352551433D}" type="presParOf" srcId="{287E9F84-5F47-45CD-A4CC-63662FEAD240}" destId="{DCB08228-378B-4420-B4CF-2D62AF843E1F}" srcOrd="2" destOrd="0" presId="urn:microsoft.com/office/officeart/2005/8/layout/orgChart1"/>
    <dgm:cxn modelId="{3D163388-07C3-4B87-B474-F7E72C5110D0}" type="presParOf" srcId="{45A5AFA6-AB2E-4B08-B532-965225F552E5}" destId="{4CB358AC-BB93-4925-96C2-F64CC78A1036}" srcOrd="4" destOrd="0" presId="urn:microsoft.com/office/officeart/2005/8/layout/orgChart1"/>
    <dgm:cxn modelId="{12F03100-F06F-4D3E-92AC-4095480F6067}" type="presParOf" srcId="{45A5AFA6-AB2E-4B08-B532-965225F552E5}" destId="{611EF554-B87C-4969-8D68-83E373FC7DCB}" srcOrd="5" destOrd="0" presId="urn:microsoft.com/office/officeart/2005/8/layout/orgChart1"/>
    <dgm:cxn modelId="{0A692032-AA09-4639-BFC8-9AA1B1469951}" type="presParOf" srcId="{611EF554-B87C-4969-8D68-83E373FC7DCB}" destId="{0BB3085F-E96E-457E-9CDC-2FE808FD96E7}" srcOrd="0" destOrd="0" presId="urn:microsoft.com/office/officeart/2005/8/layout/orgChart1"/>
    <dgm:cxn modelId="{7F6FEE50-E242-4540-8397-0D8CFB2CB208}" type="presParOf" srcId="{0BB3085F-E96E-457E-9CDC-2FE808FD96E7}" destId="{406E55E2-6EA0-468F-A269-923A102AD4EA}" srcOrd="0" destOrd="0" presId="urn:microsoft.com/office/officeart/2005/8/layout/orgChart1"/>
    <dgm:cxn modelId="{5D7EA4FD-0729-4D0C-9ED7-37B6A11D6188}" type="presParOf" srcId="{0BB3085F-E96E-457E-9CDC-2FE808FD96E7}" destId="{FF473609-4C04-4D9B-AD62-205FD30063D5}" srcOrd="1" destOrd="0" presId="urn:microsoft.com/office/officeart/2005/8/layout/orgChart1"/>
    <dgm:cxn modelId="{7EF53A8E-5F17-4A55-B0E0-C2103A6E812B}" type="presParOf" srcId="{611EF554-B87C-4969-8D68-83E373FC7DCB}" destId="{A04155A0-E48A-41FA-A9CE-5511C7C2061A}" srcOrd="1" destOrd="0" presId="urn:microsoft.com/office/officeart/2005/8/layout/orgChart1"/>
    <dgm:cxn modelId="{B32C180E-2B3F-41D7-8345-0B4CEB791237}" type="presParOf" srcId="{611EF554-B87C-4969-8D68-83E373FC7DCB}" destId="{C52E44E8-DB2D-47A3-A087-8889FE98FA9C}" srcOrd="2" destOrd="0" presId="urn:microsoft.com/office/officeart/2005/8/layout/orgChart1"/>
    <dgm:cxn modelId="{3F80F1F2-EA91-48C4-BDEC-49B0ED0C767A}" type="presParOf" srcId="{58F6FB67-2427-403F-BAF7-D97F0EF778DF}" destId="{A54EFEF8-DEB3-46F9-A75F-CB419B7C93E7}" srcOrd="2" destOrd="0" presId="urn:microsoft.com/office/officeart/2005/8/layout/orgChart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F2BA70E7-8FD4-4C35-98FF-15B391F0E504}" type="doc">
      <dgm:prSet loTypeId="urn:microsoft.com/office/officeart/2005/8/layout/vProcess5" loCatId="process" qsTypeId="urn:microsoft.com/office/officeart/2005/8/quickstyle/simple1" qsCatId="simple" csTypeId="urn:microsoft.com/office/officeart/2005/8/colors/accent1_2" csCatId="accent1" phldr="1"/>
      <dgm:spPr/>
      <dgm:t>
        <a:bodyPr/>
        <a:lstStyle/>
        <a:p>
          <a:pPr rtl="1"/>
          <a:endParaRPr lang="fa-IR"/>
        </a:p>
      </dgm:t>
    </dgm:pt>
    <dgm:pt modelId="{14B3C3DD-39A8-471A-A6B7-DD77C953B51A}">
      <dgm:prSet phldrT="[Text]" custT="1"/>
      <dgm:spPr>
        <a:solidFill>
          <a:schemeClr val="tx2">
            <a:lumMod val="20000"/>
            <a:lumOff val="80000"/>
          </a:schemeClr>
        </a:solidFill>
      </dgm:spPr>
      <dgm:t>
        <a:bodyPr/>
        <a:lstStyle/>
        <a:p>
          <a:pPr algn="r" rtl="1"/>
          <a:r>
            <a:rPr lang="fa-IR" sz="2700" b="0" dirty="0" smtClean="0">
              <a:solidFill>
                <a:schemeClr val="tx1"/>
              </a:solidFill>
              <a:cs typeface="B Yagut" pitchFamily="2" charset="-78"/>
            </a:rPr>
            <a:t>احساس خارش در محل  رویش دندان </a:t>
          </a:r>
          <a:endParaRPr lang="fa-IR" sz="2700" b="0" dirty="0">
            <a:solidFill>
              <a:schemeClr val="tx1"/>
            </a:solidFill>
            <a:cs typeface="B Yagut" pitchFamily="2" charset="-78"/>
          </a:endParaRPr>
        </a:p>
      </dgm:t>
    </dgm:pt>
    <dgm:pt modelId="{5DA0E001-E148-4754-B90D-35005C94955D}" type="parTrans" cxnId="{B3541726-61B4-4D01-9903-184A4F544AE4}">
      <dgm:prSet/>
      <dgm:spPr/>
      <dgm:t>
        <a:bodyPr/>
        <a:lstStyle/>
        <a:p>
          <a:pPr rtl="1"/>
          <a:endParaRPr lang="fa-IR"/>
        </a:p>
      </dgm:t>
    </dgm:pt>
    <dgm:pt modelId="{5A643394-9DAE-4894-94AE-C54D56B28742}" type="sibTrans" cxnId="{B3541726-61B4-4D01-9903-184A4F544AE4}">
      <dgm:prSet custT="1"/>
      <dgm:spPr>
        <a:solidFill>
          <a:schemeClr val="tx1">
            <a:alpha val="90000"/>
          </a:schemeClr>
        </a:solidFill>
      </dgm:spPr>
      <dgm:t>
        <a:bodyPr/>
        <a:lstStyle/>
        <a:p>
          <a:pPr algn="r" rtl="1"/>
          <a:endParaRPr lang="fa-IR" sz="2600" b="1">
            <a:solidFill>
              <a:schemeClr val="tx1"/>
            </a:solidFill>
            <a:cs typeface="B Yagut" pitchFamily="2" charset="-78"/>
          </a:endParaRPr>
        </a:p>
      </dgm:t>
    </dgm:pt>
    <dgm:pt modelId="{8FA7209C-13EB-4960-A758-1D72C8438BD3}">
      <dgm:prSet phldrT="[Text]" custT="1"/>
      <dgm:spPr>
        <a:solidFill>
          <a:schemeClr val="tx2">
            <a:lumMod val="20000"/>
            <a:lumOff val="80000"/>
          </a:schemeClr>
        </a:solidFill>
      </dgm:spPr>
      <dgm:t>
        <a:bodyPr/>
        <a:lstStyle/>
        <a:p>
          <a:pPr algn="r" rtl="1"/>
          <a:r>
            <a:rPr lang="fa-IR" sz="2700" b="0" dirty="0" smtClean="0">
              <a:solidFill>
                <a:schemeClr val="tx1"/>
              </a:solidFill>
              <a:cs typeface="B Yagut" pitchFamily="2" charset="-78"/>
            </a:rPr>
            <a:t>ایجاد تب،اسهال یا دل درد</a:t>
          </a:r>
          <a:endParaRPr lang="fa-IR" sz="2700" b="0" dirty="0">
            <a:solidFill>
              <a:schemeClr val="tx1"/>
            </a:solidFill>
            <a:cs typeface="B Yagut" pitchFamily="2" charset="-78"/>
          </a:endParaRPr>
        </a:p>
      </dgm:t>
    </dgm:pt>
    <dgm:pt modelId="{FC243D39-C892-42B5-B93A-42B3CEDA8E7D}" type="parTrans" cxnId="{F1CB24AF-52AE-4900-B818-8A15DE1B640A}">
      <dgm:prSet/>
      <dgm:spPr/>
      <dgm:t>
        <a:bodyPr/>
        <a:lstStyle/>
        <a:p>
          <a:pPr rtl="1"/>
          <a:endParaRPr lang="fa-IR"/>
        </a:p>
      </dgm:t>
    </dgm:pt>
    <dgm:pt modelId="{D40247AE-A39A-4CBF-A256-2B3EB993C942}" type="sibTrans" cxnId="{F1CB24AF-52AE-4900-B818-8A15DE1B640A}">
      <dgm:prSet/>
      <dgm:spPr/>
      <dgm:t>
        <a:bodyPr/>
        <a:lstStyle/>
        <a:p>
          <a:pPr rtl="1"/>
          <a:endParaRPr lang="fa-IR"/>
        </a:p>
      </dgm:t>
    </dgm:pt>
    <dgm:pt modelId="{94BE9254-153B-46E1-BD10-DEE2B4EE4054}">
      <dgm:prSet custT="1"/>
      <dgm:spPr>
        <a:solidFill>
          <a:schemeClr val="tx2">
            <a:lumMod val="20000"/>
            <a:lumOff val="80000"/>
          </a:schemeClr>
        </a:solidFill>
      </dgm:spPr>
      <dgm:t>
        <a:bodyPr/>
        <a:lstStyle/>
        <a:p>
          <a:pPr algn="r" rtl="1"/>
          <a:r>
            <a:rPr lang="fa-IR" sz="2700" b="0" dirty="0" smtClean="0">
              <a:solidFill>
                <a:schemeClr val="tx1"/>
              </a:solidFill>
              <a:cs typeface="B Yagut" pitchFamily="2" charset="-78"/>
            </a:rPr>
            <a:t> باعث می شود کودک هر چیزی را به دهان خود وارد کند</a:t>
          </a:r>
          <a:endParaRPr lang="fa-IR" sz="2700" b="0" dirty="0">
            <a:solidFill>
              <a:schemeClr val="tx1"/>
            </a:solidFill>
            <a:cs typeface="B Yagut" pitchFamily="2" charset="-78"/>
          </a:endParaRPr>
        </a:p>
      </dgm:t>
    </dgm:pt>
    <dgm:pt modelId="{88C3F356-A6F8-4A61-9192-DD08684AB309}" type="parTrans" cxnId="{3E405C6D-4437-456F-AC38-87DD1541876C}">
      <dgm:prSet/>
      <dgm:spPr/>
      <dgm:t>
        <a:bodyPr/>
        <a:lstStyle/>
        <a:p>
          <a:pPr rtl="1"/>
          <a:endParaRPr lang="fa-IR"/>
        </a:p>
      </dgm:t>
    </dgm:pt>
    <dgm:pt modelId="{D32BDD19-4036-4176-9CCA-F8B876E362AB}" type="sibTrans" cxnId="{3E405C6D-4437-456F-AC38-87DD1541876C}">
      <dgm:prSet custT="1"/>
      <dgm:spPr>
        <a:solidFill>
          <a:schemeClr val="tx1">
            <a:alpha val="90000"/>
          </a:schemeClr>
        </a:solidFill>
      </dgm:spPr>
      <dgm:t>
        <a:bodyPr/>
        <a:lstStyle/>
        <a:p>
          <a:pPr algn="r" rtl="1"/>
          <a:endParaRPr lang="fa-IR" sz="2600" b="1">
            <a:solidFill>
              <a:schemeClr val="tx1"/>
            </a:solidFill>
            <a:cs typeface="B Yagut" pitchFamily="2" charset="-78"/>
          </a:endParaRPr>
        </a:p>
      </dgm:t>
    </dgm:pt>
    <dgm:pt modelId="{A29C9A62-975E-4DBE-83E1-94674C419AA2}" type="pres">
      <dgm:prSet presAssocID="{F2BA70E7-8FD4-4C35-98FF-15B391F0E504}" presName="outerComposite" presStyleCnt="0">
        <dgm:presLayoutVars>
          <dgm:chMax val="5"/>
          <dgm:dir/>
          <dgm:resizeHandles val="exact"/>
        </dgm:presLayoutVars>
      </dgm:prSet>
      <dgm:spPr/>
      <dgm:t>
        <a:bodyPr/>
        <a:lstStyle/>
        <a:p>
          <a:pPr rtl="1"/>
          <a:endParaRPr lang="fa-IR"/>
        </a:p>
      </dgm:t>
    </dgm:pt>
    <dgm:pt modelId="{B32556F7-ED6D-48C3-9570-BC4CC771C0C3}" type="pres">
      <dgm:prSet presAssocID="{F2BA70E7-8FD4-4C35-98FF-15B391F0E504}" presName="dummyMaxCanvas" presStyleCnt="0">
        <dgm:presLayoutVars/>
      </dgm:prSet>
      <dgm:spPr/>
    </dgm:pt>
    <dgm:pt modelId="{7E15CFBD-6E23-4B8F-98C4-F160AED7E10F}" type="pres">
      <dgm:prSet presAssocID="{F2BA70E7-8FD4-4C35-98FF-15B391F0E504}" presName="ThreeNodes_1" presStyleLbl="node1" presStyleIdx="0" presStyleCnt="3">
        <dgm:presLayoutVars>
          <dgm:bulletEnabled val="1"/>
        </dgm:presLayoutVars>
      </dgm:prSet>
      <dgm:spPr/>
      <dgm:t>
        <a:bodyPr/>
        <a:lstStyle/>
        <a:p>
          <a:pPr rtl="1"/>
          <a:endParaRPr lang="fa-IR"/>
        </a:p>
      </dgm:t>
    </dgm:pt>
    <dgm:pt modelId="{A5A3E987-A83D-47F0-8818-79A1C76D8D16}" type="pres">
      <dgm:prSet presAssocID="{F2BA70E7-8FD4-4C35-98FF-15B391F0E504}" presName="ThreeNodes_2" presStyleLbl="node1" presStyleIdx="1" presStyleCnt="3">
        <dgm:presLayoutVars>
          <dgm:bulletEnabled val="1"/>
        </dgm:presLayoutVars>
      </dgm:prSet>
      <dgm:spPr/>
      <dgm:t>
        <a:bodyPr/>
        <a:lstStyle/>
        <a:p>
          <a:pPr rtl="1"/>
          <a:endParaRPr lang="fa-IR"/>
        </a:p>
      </dgm:t>
    </dgm:pt>
    <dgm:pt modelId="{3D89DB6D-E970-4593-BF23-41856E2CDBFC}" type="pres">
      <dgm:prSet presAssocID="{F2BA70E7-8FD4-4C35-98FF-15B391F0E504}" presName="ThreeNodes_3" presStyleLbl="node1" presStyleIdx="2" presStyleCnt="3">
        <dgm:presLayoutVars>
          <dgm:bulletEnabled val="1"/>
        </dgm:presLayoutVars>
      </dgm:prSet>
      <dgm:spPr/>
      <dgm:t>
        <a:bodyPr/>
        <a:lstStyle/>
        <a:p>
          <a:pPr rtl="1"/>
          <a:endParaRPr lang="fa-IR"/>
        </a:p>
      </dgm:t>
    </dgm:pt>
    <dgm:pt modelId="{05B636C5-F75B-4C6B-8A13-F9BC129EA74D}" type="pres">
      <dgm:prSet presAssocID="{F2BA70E7-8FD4-4C35-98FF-15B391F0E504}" presName="ThreeConn_1-2" presStyleLbl="fgAccFollowNode1" presStyleIdx="0" presStyleCnt="2">
        <dgm:presLayoutVars>
          <dgm:bulletEnabled val="1"/>
        </dgm:presLayoutVars>
      </dgm:prSet>
      <dgm:spPr/>
      <dgm:t>
        <a:bodyPr/>
        <a:lstStyle/>
        <a:p>
          <a:pPr rtl="1"/>
          <a:endParaRPr lang="fa-IR"/>
        </a:p>
      </dgm:t>
    </dgm:pt>
    <dgm:pt modelId="{256BC37E-5DEF-4E73-8C43-D1A6012A26EB}" type="pres">
      <dgm:prSet presAssocID="{F2BA70E7-8FD4-4C35-98FF-15B391F0E504}" presName="ThreeConn_2-3" presStyleLbl="fgAccFollowNode1" presStyleIdx="1" presStyleCnt="2">
        <dgm:presLayoutVars>
          <dgm:bulletEnabled val="1"/>
        </dgm:presLayoutVars>
      </dgm:prSet>
      <dgm:spPr/>
      <dgm:t>
        <a:bodyPr/>
        <a:lstStyle/>
        <a:p>
          <a:pPr rtl="1"/>
          <a:endParaRPr lang="fa-IR"/>
        </a:p>
      </dgm:t>
    </dgm:pt>
    <dgm:pt modelId="{E88F32FB-FAF0-48E8-B3AF-4A7BE7C2E6C8}" type="pres">
      <dgm:prSet presAssocID="{F2BA70E7-8FD4-4C35-98FF-15B391F0E504}" presName="ThreeNodes_1_text" presStyleLbl="node1" presStyleIdx="2" presStyleCnt="3">
        <dgm:presLayoutVars>
          <dgm:bulletEnabled val="1"/>
        </dgm:presLayoutVars>
      </dgm:prSet>
      <dgm:spPr/>
      <dgm:t>
        <a:bodyPr/>
        <a:lstStyle/>
        <a:p>
          <a:pPr rtl="1"/>
          <a:endParaRPr lang="fa-IR"/>
        </a:p>
      </dgm:t>
    </dgm:pt>
    <dgm:pt modelId="{CE7165A5-5AB0-4893-BB00-F40954495A6C}" type="pres">
      <dgm:prSet presAssocID="{F2BA70E7-8FD4-4C35-98FF-15B391F0E504}" presName="ThreeNodes_2_text" presStyleLbl="node1" presStyleIdx="2" presStyleCnt="3">
        <dgm:presLayoutVars>
          <dgm:bulletEnabled val="1"/>
        </dgm:presLayoutVars>
      </dgm:prSet>
      <dgm:spPr/>
      <dgm:t>
        <a:bodyPr/>
        <a:lstStyle/>
        <a:p>
          <a:pPr rtl="1"/>
          <a:endParaRPr lang="fa-IR"/>
        </a:p>
      </dgm:t>
    </dgm:pt>
    <dgm:pt modelId="{49757BDD-AB20-4A25-8E7B-C3C6EBDF653A}" type="pres">
      <dgm:prSet presAssocID="{F2BA70E7-8FD4-4C35-98FF-15B391F0E504}" presName="ThreeNodes_3_text" presStyleLbl="node1" presStyleIdx="2" presStyleCnt="3">
        <dgm:presLayoutVars>
          <dgm:bulletEnabled val="1"/>
        </dgm:presLayoutVars>
      </dgm:prSet>
      <dgm:spPr/>
      <dgm:t>
        <a:bodyPr/>
        <a:lstStyle/>
        <a:p>
          <a:pPr rtl="1"/>
          <a:endParaRPr lang="fa-IR"/>
        </a:p>
      </dgm:t>
    </dgm:pt>
  </dgm:ptLst>
  <dgm:cxnLst>
    <dgm:cxn modelId="{427B0E18-B490-4670-A66E-A268D8273E6A}" type="presOf" srcId="{8FA7209C-13EB-4960-A758-1D72C8438BD3}" destId="{3D89DB6D-E970-4593-BF23-41856E2CDBFC}" srcOrd="0" destOrd="0" presId="urn:microsoft.com/office/officeart/2005/8/layout/vProcess5"/>
    <dgm:cxn modelId="{2272FE23-D8D4-4A8D-8740-E20AEBD1BB9E}" type="presOf" srcId="{94BE9254-153B-46E1-BD10-DEE2B4EE4054}" destId="{CE7165A5-5AB0-4893-BB00-F40954495A6C}" srcOrd="1" destOrd="0" presId="urn:microsoft.com/office/officeart/2005/8/layout/vProcess5"/>
    <dgm:cxn modelId="{B3541726-61B4-4D01-9903-184A4F544AE4}" srcId="{F2BA70E7-8FD4-4C35-98FF-15B391F0E504}" destId="{14B3C3DD-39A8-471A-A6B7-DD77C953B51A}" srcOrd="0" destOrd="0" parTransId="{5DA0E001-E148-4754-B90D-35005C94955D}" sibTransId="{5A643394-9DAE-4894-94AE-C54D56B28742}"/>
    <dgm:cxn modelId="{F1CB24AF-52AE-4900-B818-8A15DE1B640A}" srcId="{F2BA70E7-8FD4-4C35-98FF-15B391F0E504}" destId="{8FA7209C-13EB-4960-A758-1D72C8438BD3}" srcOrd="2" destOrd="0" parTransId="{FC243D39-C892-42B5-B93A-42B3CEDA8E7D}" sibTransId="{D40247AE-A39A-4CBF-A256-2B3EB993C942}"/>
    <dgm:cxn modelId="{FF17F0AC-390A-45DF-AE8A-61FC5C21E503}" type="presOf" srcId="{14B3C3DD-39A8-471A-A6B7-DD77C953B51A}" destId="{7E15CFBD-6E23-4B8F-98C4-F160AED7E10F}" srcOrd="0" destOrd="0" presId="urn:microsoft.com/office/officeart/2005/8/layout/vProcess5"/>
    <dgm:cxn modelId="{F8CE6A6E-3399-4449-9EE8-652AC7F6BB64}" type="presOf" srcId="{D32BDD19-4036-4176-9CCA-F8B876E362AB}" destId="{256BC37E-5DEF-4E73-8C43-D1A6012A26EB}" srcOrd="0" destOrd="0" presId="urn:microsoft.com/office/officeart/2005/8/layout/vProcess5"/>
    <dgm:cxn modelId="{B19F541E-118B-47E5-BEB6-5DF1ADE1AFC7}" type="presOf" srcId="{5A643394-9DAE-4894-94AE-C54D56B28742}" destId="{05B636C5-F75B-4C6B-8A13-F9BC129EA74D}" srcOrd="0" destOrd="0" presId="urn:microsoft.com/office/officeart/2005/8/layout/vProcess5"/>
    <dgm:cxn modelId="{3E405C6D-4437-456F-AC38-87DD1541876C}" srcId="{F2BA70E7-8FD4-4C35-98FF-15B391F0E504}" destId="{94BE9254-153B-46E1-BD10-DEE2B4EE4054}" srcOrd="1" destOrd="0" parTransId="{88C3F356-A6F8-4A61-9192-DD08684AB309}" sibTransId="{D32BDD19-4036-4176-9CCA-F8B876E362AB}"/>
    <dgm:cxn modelId="{6DF70DF4-0160-4E40-B4AD-1F9E9DBF02DE}" type="presOf" srcId="{8FA7209C-13EB-4960-A758-1D72C8438BD3}" destId="{49757BDD-AB20-4A25-8E7B-C3C6EBDF653A}" srcOrd="1" destOrd="0" presId="urn:microsoft.com/office/officeart/2005/8/layout/vProcess5"/>
    <dgm:cxn modelId="{E08ECA71-4801-4154-BE31-4EAB8AECD5F3}" type="presOf" srcId="{94BE9254-153B-46E1-BD10-DEE2B4EE4054}" destId="{A5A3E987-A83D-47F0-8818-79A1C76D8D16}" srcOrd="0" destOrd="0" presId="urn:microsoft.com/office/officeart/2005/8/layout/vProcess5"/>
    <dgm:cxn modelId="{36455946-4EA9-49E5-9D3C-7AA04D90221A}" type="presOf" srcId="{14B3C3DD-39A8-471A-A6B7-DD77C953B51A}" destId="{E88F32FB-FAF0-48E8-B3AF-4A7BE7C2E6C8}" srcOrd="1" destOrd="0" presId="urn:microsoft.com/office/officeart/2005/8/layout/vProcess5"/>
    <dgm:cxn modelId="{EE53B6AA-5DDE-4BC1-A4B6-BFDCE25C7531}" type="presOf" srcId="{F2BA70E7-8FD4-4C35-98FF-15B391F0E504}" destId="{A29C9A62-975E-4DBE-83E1-94674C419AA2}" srcOrd="0" destOrd="0" presId="urn:microsoft.com/office/officeart/2005/8/layout/vProcess5"/>
    <dgm:cxn modelId="{F89B7642-B8C9-4AEE-89F8-8FE751CF998C}" type="presParOf" srcId="{A29C9A62-975E-4DBE-83E1-94674C419AA2}" destId="{B32556F7-ED6D-48C3-9570-BC4CC771C0C3}" srcOrd="0" destOrd="0" presId="urn:microsoft.com/office/officeart/2005/8/layout/vProcess5"/>
    <dgm:cxn modelId="{614BFF2A-DACB-4585-9365-466ADC28D968}" type="presParOf" srcId="{A29C9A62-975E-4DBE-83E1-94674C419AA2}" destId="{7E15CFBD-6E23-4B8F-98C4-F160AED7E10F}" srcOrd="1" destOrd="0" presId="urn:microsoft.com/office/officeart/2005/8/layout/vProcess5"/>
    <dgm:cxn modelId="{D4C4EC27-1AAD-4EA1-AB7B-2B60B38773D2}" type="presParOf" srcId="{A29C9A62-975E-4DBE-83E1-94674C419AA2}" destId="{A5A3E987-A83D-47F0-8818-79A1C76D8D16}" srcOrd="2" destOrd="0" presId="urn:microsoft.com/office/officeart/2005/8/layout/vProcess5"/>
    <dgm:cxn modelId="{E6DB2135-BB7D-48DD-8697-C9330AB5564D}" type="presParOf" srcId="{A29C9A62-975E-4DBE-83E1-94674C419AA2}" destId="{3D89DB6D-E970-4593-BF23-41856E2CDBFC}" srcOrd="3" destOrd="0" presId="urn:microsoft.com/office/officeart/2005/8/layout/vProcess5"/>
    <dgm:cxn modelId="{F04DC02E-A56A-4C4E-9AB2-AEA3E564F82C}" type="presParOf" srcId="{A29C9A62-975E-4DBE-83E1-94674C419AA2}" destId="{05B636C5-F75B-4C6B-8A13-F9BC129EA74D}" srcOrd="4" destOrd="0" presId="urn:microsoft.com/office/officeart/2005/8/layout/vProcess5"/>
    <dgm:cxn modelId="{C3F75D27-C104-4BF8-A199-278EA12E5A4E}" type="presParOf" srcId="{A29C9A62-975E-4DBE-83E1-94674C419AA2}" destId="{256BC37E-5DEF-4E73-8C43-D1A6012A26EB}" srcOrd="5" destOrd="0" presId="urn:microsoft.com/office/officeart/2005/8/layout/vProcess5"/>
    <dgm:cxn modelId="{3EB8F656-C98C-46B1-8982-439C5A123AC4}" type="presParOf" srcId="{A29C9A62-975E-4DBE-83E1-94674C419AA2}" destId="{E88F32FB-FAF0-48E8-B3AF-4A7BE7C2E6C8}" srcOrd="6" destOrd="0" presId="urn:microsoft.com/office/officeart/2005/8/layout/vProcess5"/>
    <dgm:cxn modelId="{D58044F9-4095-4B2B-82A4-2001C8D94C5E}" type="presParOf" srcId="{A29C9A62-975E-4DBE-83E1-94674C419AA2}" destId="{CE7165A5-5AB0-4893-BB00-F40954495A6C}" srcOrd="7" destOrd="0" presId="urn:microsoft.com/office/officeart/2005/8/layout/vProcess5"/>
    <dgm:cxn modelId="{5C0A4FFD-13AE-4A1B-8415-71858A824626}" type="presParOf" srcId="{A29C9A62-975E-4DBE-83E1-94674C419AA2}" destId="{49757BDD-AB20-4A25-8E7B-C3C6EBDF653A}" srcOrd="8" destOrd="0" presId="urn:microsoft.com/office/officeart/2005/8/layout/vProcess5"/>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760EC11C-E30C-41B5-BCCF-CF711B4FAC51}" type="doc">
      <dgm:prSet loTypeId="urn:microsoft.com/office/officeart/2005/8/layout/radial6" loCatId="relationship" qsTypeId="urn:microsoft.com/office/officeart/2005/8/quickstyle/simple1" qsCatId="simple" csTypeId="urn:microsoft.com/office/officeart/2005/8/colors/accent1_2" csCatId="accent1" phldr="1"/>
      <dgm:spPr/>
      <dgm:t>
        <a:bodyPr/>
        <a:lstStyle/>
        <a:p>
          <a:pPr rtl="1"/>
          <a:endParaRPr lang="fa-IR"/>
        </a:p>
      </dgm:t>
    </dgm:pt>
    <dgm:pt modelId="{9B36ACE6-5E32-4D2B-95B8-F444A2109CA7}">
      <dgm:prSet phldrT="[Text]" custT="1"/>
      <dgm:spPr>
        <a:solidFill>
          <a:schemeClr val="accent2">
            <a:lumMod val="20000"/>
            <a:lumOff val="80000"/>
          </a:schemeClr>
        </a:solidFill>
      </dgm:spPr>
      <dgm:t>
        <a:bodyPr/>
        <a:lstStyle/>
        <a:p>
          <a:pPr rtl="1"/>
          <a:r>
            <a:rPr lang="fa-IR" sz="2400" b="0" dirty="0" smtClean="0">
              <a:solidFill>
                <a:schemeClr val="tx1"/>
              </a:solidFill>
              <a:cs typeface="B Yagut" pitchFamily="2" charset="-78"/>
            </a:rPr>
            <a:t>علل افزایش پوسیدگی دندان در بارداری</a:t>
          </a:r>
          <a:endParaRPr lang="fa-IR" sz="2400" b="0" dirty="0">
            <a:solidFill>
              <a:schemeClr val="tx1"/>
            </a:solidFill>
            <a:cs typeface="B Yagut" pitchFamily="2" charset="-78"/>
          </a:endParaRPr>
        </a:p>
      </dgm:t>
    </dgm:pt>
    <dgm:pt modelId="{61B893C2-624F-4796-85B3-A4B4283E41A2}" type="parTrans" cxnId="{1878ACFB-D3D5-492A-961C-628D4250C0E5}">
      <dgm:prSet/>
      <dgm:spPr/>
      <dgm:t>
        <a:bodyPr/>
        <a:lstStyle/>
        <a:p>
          <a:pPr rtl="1"/>
          <a:endParaRPr lang="fa-IR"/>
        </a:p>
      </dgm:t>
    </dgm:pt>
    <dgm:pt modelId="{70C056E0-361B-4855-BE55-6D40318A366E}" type="sibTrans" cxnId="{1878ACFB-D3D5-492A-961C-628D4250C0E5}">
      <dgm:prSet/>
      <dgm:spPr/>
      <dgm:t>
        <a:bodyPr/>
        <a:lstStyle/>
        <a:p>
          <a:pPr rtl="1"/>
          <a:endParaRPr lang="fa-IR"/>
        </a:p>
      </dgm:t>
    </dgm:pt>
    <dgm:pt modelId="{83EE3915-ED95-4458-B98A-2B4CD30CA2A6}">
      <dgm:prSet phldrT="[Text]" custT="1"/>
      <dgm:spPr>
        <a:solidFill>
          <a:srgbClr val="CCCC00"/>
        </a:solidFill>
      </dgm:spPr>
      <dgm:t>
        <a:bodyPr/>
        <a:lstStyle/>
        <a:p>
          <a:pPr rtl="1"/>
          <a:r>
            <a:rPr lang="fa-IR" sz="2000" b="0" dirty="0" smtClean="0">
              <a:solidFill>
                <a:schemeClr val="tx1"/>
              </a:solidFill>
              <a:cs typeface="B Yagut" pitchFamily="2" charset="-78"/>
            </a:rPr>
            <a:t>بیماری صبحگاهی</a:t>
          </a:r>
          <a:endParaRPr lang="fa-IR" sz="2000" b="0" dirty="0">
            <a:solidFill>
              <a:schemeClr val="tx1"/>
            </a:solidFill>
            <a:cs typeface="B Yagut" pitchFamily="2" charset="-78"/>
          </a:endParaRPr>
        </a:p>
      </dgm:t>
    </dgm:pt>
    <dgm:pt modelId="{BF0B95DF-E114-4CCB-B66B-D3B36194D3B2}" type="parTrans" cxnId="{9B01A1EC-8DC8-48E6-A61A-614024BF6E43}">
      <dgm:prSet/>
      <dgm:spPr/>
      <dgm:t>
        <a:bodyPr/>
        <a:lstStyle/>
        <a:p>
          <a:pPr rtl="1"/>
          <a:endParaRPr lang="fa-IR"/>
        </a:p>
      </dgm:t>
    </dgm:pt>
    <dgm:pt modelId="{E1419341-2370-4976-9E8D-16941544D9DB}" type="sibTrans" cxnId="{9B01A1EC-8DC8-48E6-A61A-614024BF6E43}">
      <dgm:prSet/>
      <dgm:spPr>
        <a:solidFill>
          <a:srgbClr val="CCCC00"/>
        </a:solidFill>
      </dgm:spPr>
      <dgm:t>
        <a:bodyPr/>
        <a:lstStyle/>
        <a:p>
          <a:pPr rtl="1"/>
          <a:endParaRPr lang="fa-IR" sz="2000" b="1">
            <a:solidFill>
              <a:schemeClr val="tx1"/>
            </a:solidFill>
            <a:cs typeface="B Yagut" pitchFamily="2" charset="-78"/>
          </a:endParaRPr>
        </a:p>
      </dgm:t>
    </dgm:pt>
    <dgm:pt modelId="{A7F1F1AB-9565-495E-BD67-3DEA1EBE0444}">
      <dgm:prSet phldrT="[Text]" custT="1"/>
      <dgm:spPr>
        <a:solidFill>
          <a:srgbClr val="CCCC00"/>
        </a:solidFill>
      </dgm:spPr>
      <dgm:t>
        <a:bodyPr/>
        <a:lstStyle/>
        <a:p>
          <a:pPr rtl="1"/>
          <a:r>
            <a:rPr lang="fa-IR" sz="2000" b="0" dirty="0" smtClean="0">
              <a:solidFill>
                <a:schemeClr val="tx1"/>
              </a:solidFill>
              <a:cs typeface="B Yagut" pitchFamily="2" charset="-78"/>
            </a:rPr>
            <a:t>مصرف مواد ترش یا شیرین به مقدار زیاد</a:t>
          </a:r>
          <a:endParaRPr lang="fa-IR" sz="2000" b="0" dirty="0">
            <a:solidFill>
              <a:schemeClr val="tx1"/>
            </a:solidFill>
            <a:cs typeface="B Yagut" pitchFamily="2" charset="-78"/>
          </a:endParaRPr>
        </a:p>
      </dgm:t>
    </dgm:pt>
    <dgm:pt modelId="{F96F74DA-EFEC-4773-B560-F69A13876697}" type="parTrans" cxnId="{CECA352E-E114-483E-B593-A583B101BE72}">
      <dgm:prSet/>
      <dgm:spPr/>
      <dgm:t>
        <a:bodyPr/>
        <a:lstStyle/>
        <a:p>
          <a:pPr rtl="1"/>
          <a:endParaRPr lang="fa-IR"/>
        </a:p>
      </dgm:t>
    </dgm:pt>
    <dgm:pt modelId="{5717476F-F640-45F0-97E9-CBB2AAF5F069}" type="sibTrans" cxnId="{CECA352E-E114-483E-B593-A583B101BE72}">
      <dgm:prSet/>
      <dgm:spPr>
        <a:solidFill>
          <a:srgbClr val="CCCC00"/>
        </a:solidFill>
      </dgm:spPr>
      <dgm:t>
        <a:bodyPr/>
        <a:lstStyle/>
        <a:p>
          <a:pPr rtl="1"/>
          <a:endParaRPr lang="fa-IR" sz="2000" b="1">
            <a:solidFill>
              <a:schemeClr val="tx1"/>
            </a:solidFill>
            <a:cs typeface="B Yagut" pitchFamily="2" charset="-78"/>
          </a:endParaRPr>
        </a:p>
      </dgm:t>
    </dgm:pt>
    <dgm:pt modelId="{C513FA43-2CC2-4668-834D-97ED73663A16}">
      <dgm:prSet phldrT="[Text]" custT="1"/>
      <dgm:spPr>
        <a:solidFill>
          <a:srgbClr val="CCCC00"/>
        </a:solidFill>
      </dgm:spPr>
      <dgm:t>
        <a:bodyPr/>
        <a:lstStyle/>
        <a:p>
          <a:pPr rtl="1"/>
          <a:r>
            <a:rPr lang="fa-IR" sz="2400" b="0" dirty="0" smtClean="0">
              <a:solidFill>
                <a:schemeClr val="tx1"/>
              </a:solidFill>
              <a:cs typeface="B Yagut" pitchFamily="2" charset="-78"/>
            </a:rPr>
            <a:t>کم حوصلگی</a:t>
          </a:r>
          <a:endParaRPr lang="fa-IR" sz="2400" b="0" dirty="0">
            <a:solidFill>
              <a:schemeClr val="tx1"/>
            </a:solidFill>
            <a:cs typeface="B Yagut" pitchFamily="2" charset="-78"/>
          </a:endParaRPr>
        </a:p>
      </dgm:t>
    </dgm:pt>
    <dgm:pt modelId="{551A8251-DBA0-4A65-947D-B4ED052C2548}" type="parTrans" cxnId="{A66D6B4D-41B0-4E93-844F-14D0E6CFABEE}">
      <dgm:prSet/>
      <dgm:spPr/>
      <dgm:t>
        <a:bodyPr/>
        <a:lstStyle/>
        <a:p>
          <a:pPr rtl="1"/>
          <a:endParaRPr lang="fa-IR"/>
        </a:p>
      </dgm:t>
    </dgm:pt>
    <dgm:pt modelId="{DAC90ED9-A78B-4EA5-B813-1EF64B70E968}" type="sibTrans" cxnId="{A66D6B4D-41B0-4E93-844F-14D0E6CFABEE}">
      <dgm:prSet/>
      <dgm:spPr>
        <a:solidFill>
          <a:srgbClr val="CCCC00"/>
        </a:solidFill>
      </dgm:spPr>
      <dgm:t>
        <a:bodyPr/>
        <a:lstStyle/>
        <a:p>
          <a:pPr rtl="1"/>
          <a:endParaRPr lang="fa-IR" sz="2000" b="1">
            <a:solidFill>
              <a:schemeClr val="tx1"/>
            </a:solidFill>
            <a:cs typeface="B Yagut" pitchFamily="2" charset="-78"/>
          </a:endParaRPr>
        </a:p>
      </dgm:t>
    </dgm:pt>
    <dgm:pt modelId="{F8066952-FAF2-4B30-8CE8-5C2E1693FEA6}">
      <dgm:prSet phldrT="[Text]" custT="1"/>
      <dgm:spPr>
        <a:solidFill>
          <a:srgbClr val="CCCC00"/>
        </a:solidFill>
      </dgm:spPr>
      <dgm:t>
        <a:bodyPr/>
        <a:lstStyle/>
        <a:p>
          <a:pPr rtl="1"/>
          <a:r>
            <a:rPr lang="fa-IR" sz="2400" b="0" dirty="0" smtClean="0">
              <a:solidFill>
                <a:schemeClr val="tx1"/>
              </a:solidFill>
              <a:cs typeface="B Yagut" pitchFamily="2" charset="-78"/>
            </a:rPr>
            <a:t>کاهش ظرفیت معده</a:t>
          </a:r>
          <a:endParaRPr lang="fa-IR" sz="2400" b="0" dirty="0">
            <a:solidFill>
              <a:schemeClr val="tx1"/>
            </a:solidFill>
            <a:cs typeface="B Yagut" pitchFamily="2" charset="-78"/>
          </a:endParaRPr>
        </a:p>
      </dgm:t>
    </dgm:pt>
    <dgm:pt modelId="{DE3E5F17-2FD5-4ED7-8ECB-2AF48C3897D4}" type="parTrans" cxnId="{29D1ECA4-6C05-482B-AC31-09B64A1150AC}">
      <dgm:prSet/>
      <dgm:spPr/>
      <dgm:t>
        <a:bodyPr/>
        <a:lstStyle/>
        <a:p>
          <a:pPr rtl="1"/>
          <a:endParaRPr lang="fa-IR"/>
        </a:p>
      </dgm:t>
    </dgm:pt>
    <dgm:pt modelId="{0D95459E-5138-45D0-9CA4-18AB94B4D096}" type="sibTrans" cxnId="{29D1ECA4-6C05-482B-AC31-09B64A1150AC}">
      <dgm:prSet/>
      <dgm:spPr>
        <a:solidFill>
          <a:srgbClr val="CCCC00"/>
        </a:solidFill>
      </dgm:spPr>
      <dgm:t>
        <a:bodyPr/>
        <a:lstStyle/>
        <a:p>
          <a:pPr rtl="1"/>
          <a:endParaRPr lang="fa-IR" sz="2000" b="1">
            <a:solidFill>
              <a:schemeClr val="tx1"/>
            </a:solidFill>
            <a:cs typeface="B Yagut" pitchFamily="2" charset="-78"/>
          </a:endParaRPr>
        </a:p>
      </dgm:t>
    </dgm:pt>
    <dgm:pt modelId="{E869EFD5-2F9B-4C99-B620-DD3076AF04D2}" type="pres">
      <dgm:prSet presAssocID="{760EC11C-E30C-41B5-BCCF-CF711B4FAC51}" presName="Name0" presStyleCnt="0">
        <dgm:presLayoutVars>
          <dgm:chMax val="1"/>
          <dgm:dir/>
          <dgm:animLvl val="ctr"/>
          <dgm:resizeHandles val="exact"/>
        </dgm:presLayoutVars>
      </dgm:prSet>
      <dgm:spPr/>
      <dgm:t>
        <a:bodyPr/>
        <a:lstStyle/>
        <a:p>
          <a:pPr rtl="1"/>
          <a:endParaRPr lang="fa-IR"/>
        </a:p>
      </dgm:t>
    </dgm:pt>
    <dgm:pt modelId="{45A1562B-E567-4563-B764-A9CBE7D5DFDA}" type="pres">
      <dgm:prSet presAssocID="{9B36ACE6-5E32-4D2B-95B8-F444A2109CA7}" presName="centerShape" presStyleLbl="node0" presStyleIdx="0" presStyleCnt="1"/>
      <dgm:spPr/>
      <dgm:t>
        <a:bodyPr/>
        <a:lstStyle/>
        <a:p>
          <a:pPr rtl="1"/>
          <a:endParaRPr lang="fa-IR"/>
        </a:p>
      </dgm:t>
    </dgm:pt>
    <dgm:pt modelId="{C79BB987-06FF-4981-980E-2AA02489090D}" type="pres">
      <dgm:prSet presAssocID="{83EE3915-ED95-4458-B98A-2B4CD30CA2A6}" presName="node" presStyleLbl="node1" presStyleIdx="0" presStyleCnt="4" custScaleX="116463" custScaleY="120154">
        <dgm:presLayoutVars>
          <dgm:bulletEnabled val="1"/>
        </dgm:presLayoutVars>
      </dgm:prSet>
      <dgm:spPr/>
      <dgm:t>
        <a:bodyPr/>
        <a:lstStyle/>
        <a:p>
          <a:pPr rtl="1"/>
          <a:endParaRPr lang="fa-IR"/>
        </a:p>
      </dgm:t>
    </dgm:pt>
    <dgm:pt modelId="{8D7DC556-69A8-4586-BBEB-1233FC622384}" type="pres">
      <dgm:prSet presAssocID="{83EE3915-ED95-4458-B98A-2B4CD30CA2A6}" presName="dummy" presStyleCnt="0"/>
      <dgm:spPr/>
    </dgm:pt>
    <dgm:pt modelId="{549B66F5-6989-4FCE-8223-B95E4EA17C36}" type="pres">
      <dgm:prSet presAssocID="{E1419341-2370-4976-9E8D-16941544D9DB}" presName="sibTrans" presStyleLbl="sibTrans2D1" presStyleIdx="0" presStyleCnt="4"/>
      <dgm:spPr/>
      <dgm:t>
        <a:bodyPr/>
        <a:lstStyle/>
        <a:p>
          <a:pPr rtl="1"/>
          <a:endParaRPr lang="fa-IR"/>
        </a:p>
      </dgm:t>
    </dgm:pt>
    <dgm:pt modelId="{C2D3F22B-AF02-4B68-8B3D-007BC0AD51E4}" type="pres">
      <dgm:prSet presAssocID="{A7F1F1AB-9565-495E-BD67-3DEA1EBE0444}" presName="node" presStyleLbl="node1" presStyleIdx="1" presStyleCnt="4" custScaleX="124009" custScaleY="137824">
        <dgm:presLayoutVars>
          <dgm:bulletEnabled val="1"/>
        </dgm:presLayoutVars>
      </dgm:prSet>
      <dgm:spPr/>
      <dgm:t>
        <a:bodyPr/>
        <a:lstStyle/>
        <a:p>
          <a:pPr rtl="1"/>
          <a:endParaRPr lang="fa-IR"/>
        </a:p>
      </dgm:t>
    </dgm:pt>
    <dgm:pt modelId="{22C82420-3632-4F6F-8900-89D29CAD60CC}" type="pres">
      <dgm:prSet presAssocID="{A7F1F1AB-9565-495E-BD67-3DEA1EBE0444}" presName="dummy" presStyleCnt="0"/>
      <dgm:spPr/>
    </dgm:pt>
    <dgm:pt modelId="{B635E079-A535-4D6A-9ABB-C6E2FCB0AE51}" type="pres">
      <dgm:prSet presAssocID="{5717476F-F640-45F0-97E9-CBB2AAF5F069}" presName="sibTrans" presStyleLbl="sibTrans2D1" presStyleIdx="1" presStyleCnt="4"/>
      <dgm:spPr/>
      <dgm:t>
        <a:bodyPr/>
        <a:lstStyle/>
        <a:p>
          <a:pPr rtl="1"/>
          <a:endParaRPr lang="fa-IR"/>
        </a:p>
      </dgm:t>
    </dgm:pt>
    <dgm:pt modelId="{44AC917E-CDF7-4A90-B948-E5CD4B8F0E87}" type="pres">
      <dgm:prSet presAssocID="{C513FA43-2CC2-4668-834D-97ED73663A16}" presName="node" presStyleLbl="node1" presStyleIdx="2" presStyleCnt="4" custScaleX="123536" custScaleY="111417">
        <dgm:presLayoutVars>
          <dgm:bulletEnabled val="1"/>
        </dgm:presLayoutVars>
      </dgm:prSet>
      <dgm:spPr/>
      <dgm:t>
        <a:bodyPr/>
        <a:lstStyle/>
        <a:p>
          <a:pPr rtl="1"/>
          <a:endParaRPr lang="fa-IR"/>
        </a:p>
      </dgm:t>
    </dgm:pt>
    <dgm:pt modelId="{3614E64D-175C-4030-B241-77D0C51F5EC3}" type="pres">
      <dgm:prSet presAssocID="{C513FA43-2CC2-4668-834D-97ED73663A16}" presName="dummy" presStyleCnt="0"/>
      <dgm:spPr/>
    </dgm:pt>
    <dgm:pt modelId="{79986F41-C9EC-4C6E-8487-D94C2A7B492C}" type="pres">
      <dgm:prSet presAssocID="{DAC90ED9-A78B-4EA5-B813-1EF64B70E968}" presName="sibTrans" presStyleLbl="sibTrans2D1" presStyleIdx="2" presStyleCnt="4"/>
      <dgm:spPr/>
      <dgm:t>
        <a:bodyPr/>
        <a:lstStyle/>
        <a:p>
          <a:pPr rtl="1"/>
          <a:endParaRPr lang="fa-IR"/>
        </a:p>
      </dgm:t>
    </dgm:pt>
    <dgm:pt modelId="{BD6DB492-7700-4BF4-A886-314F3C081BCF}" type="pres">
      <dgm:prSet presAssocID="{F8066952-FAF2-4B30-8CE8-5C2E1693FEA6}" presName="node" presStyleLbl="node1" presStyleIdx="3" presStyleCnt="4" custScaleX="143233" custScaleY="130893">
        <dgm:presLayoutVars>
          <dgm:bulletEnabled val="1"/>
        </dgm:presLayoutVars>
      </dgm:prSet>
      <dgm:spPr/>
      <dgm:t>
        <a:bodyPr/>
        <a:lstStyle/>
        <a:p>
          <a:pPr rtl="1"/>
          <a:endParaRPr lang="fa-IR"/>
        </a:p>
      </dgm:t>
    </dgm:pt>
    <dgm:pt modelId="{8DA7E3AB-FE55-485B-8DD7-4C16BA637FA9}" type="pres">
      <dgm:prSet presAssocID="{F8066952-FAF2-4B30-8CE8-5C2E1693FEA6}" presName="dummy" presStyleCnt="0"/>
      <dgm:spPr/>
    </dgm:pt>
    <dgm:pt modelId="{0BE32D51-28A7-4F2B-990B-E06A913E1900}" type="pres">
      <dgm:prSet presAssocID="{0D95459E-5138-45D0-9CA4-18AB94B4D096}" presName="sibTrans" presStyleLbl="sibTrans2D1" presStyleIdx="3" presStyleCnt="4"/>
      <dgm:spPr/>
      <dgm:t>
        <a:bodyPr/>
        <a:lstStyle/>
        <a:p>
          <a:pPr rtl="1"/>
          <a:endParaRPr lang="fa-IR"/>
        </a:p>
      </dgm:t>
    </dgm:pt>
  </dgm:ptLst>
  <dgm:cxnLst>
    <dgm:cxn modelId="{CECA352E-E114-483E-B593-A583B101BE72}" srcId="{9B36ACE6-5E32-4D2B-95B8-F444A2109CA7}" destId="{A7F1F1AB-9565-495E-BD67-3DEA1EBE0444}" srcOrd="1" destOrd="0" parTransId="{F96F74DA-EFEC-4773-B560-F69A13876697}" sibTransId="{5717476F-F640-45F0-97E9-CBB2AAF5F069}"/>
    <dgm:cxn modelId="{A66D6B4D-41B0-4E93-844F-14D0E6CFABEE}" srcId="{9B36ACE6-5E32-4D2B-95B8-F444A2109CA7}" destId="{C513FA43-2CC2-4668-834D-97ED73663A16}" srcOrd="2" destOrd="0" parTransId="{551A8251-DBA0-4A65-947D-B4ED052C2548}" sibTransId="{DAC90ED9-A78B-4EA5-B813-1EF64B70E968}"/>
    <dgm:cxn modelId="{EA912BE2-7387-4E39-A134-55C50A795B84}" type="presOf" srcId="{5717476F-F640-45F0-97E9-CBB2AAF5F069}" destId="{B635E079-A535-4D6A-9ABB-C6E2FCB0AE51}" srcOrd="0" destOrd="0" presId="urn:microsoft.com/office/officeart/2005/8/layout/radial6"/>
    <dgm:cxn modelId="{9B01A1EC-8DC8-48E6-A61A-614024BF6E43}" srcId="{9B36ACE6-5E32-4D2B-95B8-F444A2109CA7}" destId="{83EE3915-ED95-4458-B98A-2B4CD30CA2A6}" srcOrd="0" destOrd="0" parTransId="{BF0B95DF-E114-4CCB-B66B-D3B36194D3B2}" sibTransId="{E1419341-2370-4976-9E8D-16941544D9DB}"/>
    <dgm:cxn modelId="{DFBD3243-658B-4BEE-97BE-9DDCB54294ED}" type="presOf" srcId="{760EC11C-E30C-41B5-BCCF-CF711B4FAC51}" destId="{E869EFD5-2F9B-4C99-B620-DD3076AF04D2}" srcOrd="0" destOrd="0" presId="urn:microsoft.com/office/officeart/2005/8/layout/radial6"/>
    <dgm:cxn modelId="{ADA53E2F-6E0B-46B8-80D3-B401079AC2B6}" type="presOf" srcId="{DAC90ED9-A78B-4EA5-B813-1EF64B70E968}" destId="{79986F41-C9EC-4C6E-8487-D94C2A7B492C}" srcOrd="0" destOrd="0" presId="urn:microsoft.com/office/officeart/2005/8/layout/radial6"/>
    <dgm:cxn modelId="{70DC1E34-6B58-4E0E-9733-1638843093DF}" type="presOf" srcId="{83EE3915-ED95-4458-B98A-2B4CD30CA2A6}" destId="{C79BB987-06FF-4981-980E-2AA02489090D}" srcOrd="0" destOrd="0" presId="urn:microsoft.com/office/officeart/2005/8/layout/radial6"/>
    <dgm:cxn modelId="{C2F8385C-6B86-40CC-9336-DDDE067D66BB}" type="presOf" srcId="{F8066952-FAF2-4B30-8CE8-5C2E1693FEA6}" destId="{BD6DB492-7700-4BF4-A886-314F3C081BCF}" srcOrd="0" destOrd="0" presId="urn:microsoft.com/office/officeart/2005/8/layout/radial6"/>
    <dgm:cxn modelId="{CB9B1524-5781-41E5-B73C-EA505B3F7587}" type="presOf" srcId="{A7F1F1AB-9565-495E-BD67-3DEA1EBE0444}" destId="{C2D3F22B-AF02-4B68-8B3D-007BC0AD51E4}" srcOrd="0" destOrd="0" presId="urn:microsoft.com/office/officeart/2005/8/layout/radial6"/>
    <dgm:cxn modelId="{1878ACFB-D3D5-492A-961C-628D4250C0E5}" srcId="{760EC11C-E30C-41B5-BCCF-CF711B4FAC51}" destId="{9B36ACE6-5E32-4D2B-95B8-F444A2109CA7}" srcOrd="0" destOrd="0" parTransId="{61B893C2-624F-4796-85B3-A4B4283E41A2}" sibTransId="{70C056E0-361B-4855-BE55-6D40318A366E}"/>
    <dgm:cxn modelId="{97DE4FC8-1DCC-4F74-B88A-F17F808B72E8}" type="presOf" srcId="{E1419341-2370-4976-9E8D-16941544D9DB}" destId="{549B66F5-6989-4FCE-8223-B95E4EA17C36}" srcOrd="0" destOrd="0" presId="urn:microsoft.com/office/officeart/2005/8/layout/radial6"/>
    <dgm:cxn modelId="{25A199F3-065F-4615-8475-B1563F8FF642}" type="presOf" srcId="{9B36ACE6-5E32-4D2B-95B8-F444A2109CA7}" destId="{45A1562B-E567-4563-B764-A9CBE7D5DFDA}" srcOrd="0" destOrd="0" presId="urn:microsoft.com/office/officeart/2005/8/layout/radial6"/>
    <dgm:cxn modelId="{29D1ECA4-6C05-482B-AC31-09B64A1150AC}" srcId="{9B36ACE6-5E32-4D2B-95B8-F444A2109CA7}" destId="{F8066952-FAF2-4B30-8CE8-5C2E1693FEA6}" srcOrd="3" destOrd="0" parTransId="{DE3E5F17-2FD5-4ED7-8ECB-2AF48C3897D4}" sibTransId="{0D95459E-5138-45D0-9CA4-18AB94B4D096}"/>
    <dgm:cxn modelId="{68319512-DB6E-4EA1-B883-8DEE08431913}" type="presOf" srcId="{0D95459E-5138-45D0-9CA4-18AB94B4D096}" destId="{0BE32D51-28A7-4F2B-990B-E06A913E1900}" srcOrd="0" destOrd="0" presId="urn:microsoft.com/office/officeart/2005/8/layout/radial6"/>
    <dgm:cxn modelId="{4C9F588F-401D-40CD-9437-DDA5092F5F1E}" type="presOf" srcId="{C513FA43-2CC2-4668-834D-97ED73663A16}" destId="{44AC917E-CDF7-4A90-B948-E5CD4B8F0E87}" srcOrd="0" destOrd="0" presId="urn:microsoft.com/office/officeart/2005/8/layout/radial6"/>
    <dgm:cxn modelId="{566D8748-4D75-4C01-85DE-537E1D741E53}" type="presParOf" srcId="{E869EFD5-2F9B-4C99-B620-DD3076AF04D2}" destId="{45A1562B-E567-4563-B764-A9CBE7D5DFDA}" srcOrd="0" destOrd="0" presId="urn:microsoft.com/office/officeart/2005/8/layout/radial6"/>
    <dgm:cxn modelId="{311F8901-2A16-4D61-9C11-D4352C896A29}" type="presParOf" srcId="{E869EFD5-2F9B-4C99-B620-DD3076AF04D2}" destId="{C79BB987-06FF-4981-980E-2AA02489090D}" srcOrd="1" destOrd="0" presId="urn:microsoft.com/office/officeart/2005/8/layout/radial6"/>
    <dgm:cxn modelId="{A41118AE-4861-45DC-83B7-FC72D684368E}" type="presParOf" srcId="{E869EFD5-2F9B-4C99-B620-DD3076AF04D2}" destId="{8D7DC556-69A8-4586-BBEB-1233FC622384}" srcOrd="2" destOrd="0" presId="urn:microsoft.com/office/officeart/2005/8/layout/radial6"/>
    <dgm:cxn modelId="{2FA29159-29EC-41FE-9974-88BA1AE8B419}" type="presParOf" srcId="{E869EFD5-2F9B-4C99-B620-DD3076AF04D2}" destId="{549B66F5-6989-4FCE-8223-B95E4EA17C36}" srcOrd="3" destOrd="0" presId="urn:microsoft.com/office/officeart/2005/8/layout/radial6"/>
    <dgm:cxn modelId="{EE73A846-5A9D-48B3-AAEB-9A79CD2D026E}" type="presParOf" srcId="{E869EFD5-2F9B-4C99-B620-DD3076AF04D2}" destId="{C2D3F22B-AF02-4B68-8B3D-007BC0AD51E4}" srcOrd="4" destOrd="0" presId="urn:microsoft.com/office/officeart/2005/8/layout/radial6"/>
    <dgm:cxn modelId="{ABD32086-EEDD-46D4-9C36-493B02A85C27}" type="presParOf" srcId="{E869EFD5-2F9B-4C99-B620-DD3076AF04D2}" destId="{22C82420-3632-4F6F-8900-89D29CAD60CC}" srcOrd="5" destOrd="0" presId="urn:microsoft.com/office/officeart/2005/8/layout/radial6"/>
    <dgm:cxn modelId="{D35438CC-A45E-4F74-A246-C2C0F6CF11B7}" type="presParOf" srcId="{E869EFD5-2F9B-4C99-B620-DD3076AF04D2}" destId="{B635E079-A535-4D6A-9ABB-C6E2FCB0AE51}" srcOrd="6" destOrd="0" presId="urn:microsoft.com/office/officeart/2005/8/layout/radial6"/>
    <dgm:cxn modelId="{EE229A56-DEF0-4193-9BBB-1EDEB1F841FB}" type="presParOf" srcId="{E869EFD5-2F9B-4C99-B620-DD3076AF04D2}" destId="{44AC917E-CDF7-4A90-B948-E5CD4B8F0E87}" srcOrd="7" destOrd="0" presId="urn:microsoft.com/office/officeart/2005/8/layout/radial6"/>
    <dgm:cxn modelId="{04D638F2-0A62-4589-A1F8-8CC72B9E05B8}" type="presParOf" srcId="{E869EFD5-2F9B-4C99-B620-DD3076AF04D2}" destId="{3614E64D-175C-4030-B241-77D0C51F5EC3}" srcOrd="8" destOrd="0" presId="urn:microsoft.com/office/officeart/2005/8/layout/radial6"/>
    <dgm:cxn modelId="{8BE7DC74-FF9F-491C-9D00-4C03BDFD45DC}" type="presParOf" srcId="{E869EFD5-2F9B-4C99-B620-DD3076AF04D2}" destId="{79986F41-C9EC-4C6E-8487-D94C2A7B492C}" srcOrd="9" destOrd="0" presId="urn:microsoft.com/office/officeart/2005/8/layout/radial6"/>
    <dgm:cxn modelId="{0F220FB9-2A9C-4348-AE7B-B86E66A1B1BF}" type="presParOf" srcId="{E869EFD5-2F9B-4C99-B620-DD3076AF04D2}" destId="{BD6DB492-7700-4BF4-A886-314F3C081BCF}" srcOrd="10" destOrd="0" presId="urn:microsoft.com/office/officeart/2005/8/layout/radial6"/>
    <dgm:cxn modelId="{28058982-20BB-41E1-BB7C-3546079E8464}" type="presParOf" srcId="{E869EFD5-2F9B-4C99-B620-DD3076AF04D2}" destId="{8DA7E3AB-FE55-485B-8DD7-4C16BA637FA9}" srcOrd="11" destOrd="0" presId="urn:microsoft.com/office/officeart/2005/8/layout/radial6"/>
    <dgm:cxn modelId="{9FE1455D-E3C8-4209-812F-EA001B3316B5}" type="presParOf" srcId="{E869EFD5-2F9B-4C99-B620-DD3076AF04D2}" destId="{0BE32D51-28A7-4F2B-990B-E06A913E1900}" srcOrd="12" destOrd="0" presId="urn:microsoft.com/office/officeart/2005/8/layout/radial6"/>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3.xml><?xml version="1.0" encoding="utf-8"?>
<dgm:layoutDef xmlns:dgm="http://schemas.openxmlformats.org/drawingml/2006/diagram" xmlns:a="http://schemas.openxmlformats.org/drawingml/2006/main" uniqueId="urn:microsoft.com/office/officeart/2005/8/layout/radial6">
  <dgm:title val=""/>
  <dgm:desc val=""/>
  <dgm:catLst>
    <dgm:cat type="cycle" pri="9000"/>
    <dgm:cat type="relationship" pri="2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choose name="Name3">
          <dgm:if name="Name4" axis="ch ch" ptType="node node" st="1 1" cnt="1 0" func="cnt" op="lte" val="1">
            <dgm:alg type="cycle">
              <dgm:param type="stAng" val="90"/>
              <dgm:param type="spanAng" val="360"/>
              <dgm:param type="ctrShpMap" val="fNode"/>
            </dgm:alg>
          </dgm:if>
          <dgm:else name="Name5">
            <dgm:alg type="cycle">
              <dgm:param type="stAng" val="0"/>
              <dgm:param type="spanAng" val="360"/>
              <dgm:param type="ctrShpMap" val="fNode"/>
            </dgm:alg>
          </dgm:else>
        </dgm:choose>
      </dgm:if>
      <dgm:else name="Name6">
        <dgm:choose name="Name7">
          <dgm:if name="Name8" axis="ch ch" ptType="node node" st="1 1" cnt="1 0" func="cnt" op="lte" val="1">
            <dgm:alg type="cycle">
              <dgm:param type="stAng" val="-90"/>
              <dgm:param type="spanAng" val="360"/>
              <dgm:param type="ctrShpMap" val="fNode"/>
            </dgm:alg>
          </dgm:if>
          <dgm:else name="Name9">
            <dgm:alg type="cycle">
              <dgm:param type="stAng" val="0"/>
              <dgm:param type="spanAng" val="-360"/>
              <dgm:param type="ctrShpMap" val="fNode"/>
            </dgm:alg>
          </dgm:else>
        </dgm:choose>
      </dgm:else>
    </dgm:choose>
    <dgm:shape xmlns:r="http://schemas.openxmlformats.org/officeDocument/2006/relationships" r:blip="">
      <dgm:adjLst/>
    </dgm:shape>
    <dgm:presOf/>
    <dgm:choose name="Name10">
      <dgm:if name="Name11" func="var" arg="dir" op="equ" val="norm">
        <dgm:choose name="Name12">
          <dgm:if name="Name13"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des" forName="oneNode" refType="primFontSz" refFor="ch" refForName="centerShape" op="lte" fact="0.95"/>
              <dgm:constr type="diam" for="ch" forName="singleconn" refType="diam" op="equ" fact="-1"/>
              <dgm:constr type="h" for="ch" forName="singleconn" refType="w" refFor="ch" refForName="oneComp" fact="0.24"/>
              <dgm:constr type="w" for="ch" forName="dummya" refType="w" refFor="ch" refForName="oneComp" op="equ"/>
              <dgm:constr type="w" for="ch" forName="dummyb" refType="w" refFor="ch" refForName="oneComp" op="equ"/>
              <dgm:constr type="w" for="ch" forName="dummyc" refType="w" refFor="ch" refForName="oneComp" op="equ"/>
            </dgm:constrLst>
          </dgm:if>
          <dgm:else name="Name14">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forName="sibTrans" refType="diam" op="equ"/>
              <dgm:constr type="h" for="ch" forName="sibTrans" refType="w" refFor="ch" refForName="node" fact="0.24"/>
              <dgm:constr type="w" for="ch" forName="dummy" val="1"/>
            </dgm:constrLst>
          </dgm:else>
        </dgm:choose>
      </dgm:if>
      <dgm:else name="Name15">
        <dgm:choose name="Name16">
          <dgm:if name="Name17"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ch" forName="oneNode" refType="primFontSz" refFor="ch" refForName="centerShape" op="lte" fact="0.95"/>
              <dgm:constr type="diam" for="ch" forName="singleconn" refType="diam"/>
              <dgm:constr type="h" for="ch" forName="singleconn" refType="w" refFor="ch" refForName="oneComp" fact="0.24"/>
              <dgm:constr type="diam" for="ch" refType="diam" op="equ"/>
              <dgm:constr type="w" for="ch" forName="dummya" refType="w" refFor="ch" refForName="oneComp" op="equ"/>
              <dgm:constr type="w" for="ch" forName="dummyb" refType="w" refFor="ch" refForName="oneComp" op="equ"/>
              <dgm:constr type="w" for="ch" forName="dummyc" refType="w" refFor="ch" refForName="oneComp" op="equ"/>
            </dgm:constrLst>
          </dgm:if>
          <dgm:else name="Name18">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ptType="sibTrans" refType="diam" fact="-1"/>
              <dgm:constr type="h" for="ch" forName="sibTrans" refType="w" refFor="ch" refForName="node" fact="0.24"/>
              <dgm:constr type="diam" for="ch" refType="diam" op="equ" fact="-1"/>
              <dgm:constr type="w" for="ch" forName="dummy" val="1"/>
            </dgm:constrLst>
          </dgm:else>
        </dgm:choose>
      </dgm:else>
    </dgm:choose>
    <dgm:ruleLst>
      <dgm:rule type="diam" val="INF" fact="NaN" max="NaN"/>
    </dgm:ruleLst>
    <dgm:forEach name="Name19"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20" axis="ch">
        <dgm:forEach name="Name21" axis="self" ptType="node">
          <dgm:choose name="Name22">
            <dgm:if name="Name23" axis="par ch" ptType="node node" func="cnt" op="gt" val="1">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dummy">
                <dgm:alg type="sp"/>
                <dgm:shape xmlns:r="http://schemas.openxmlformats.org/officeDocument/2006/relationships" r:blip="">
                  <dgm:adjLst/>
                </dgm:shape>
                <dgm:presOf/>
                <dgm:constrLst>
                  <dgm:constr type="h" refType="w"/>
                </dgm:constrLst>
                <dgm:ruleLst/>
              </dgm:layoutNode>
              <dgm:forEach name="sibTransForEach" axis="followSib" ptType="sibTrans" hideLastTrans="0" cnt="1">
                <dgm:layoutNode name="sibTrans" styleLbl="sibTrans2D1">
                  <dgm:alg type="conn">
                    <dgm:param type="connRout" val="curve"/>
                    <dgm:param type="begPts" val="ctr"/>
                    <dgm:param type="endPts" val="ctr"/>
                    <dgm:param type="begSty" val="noArr"/>
                    <dgm:param type="endSty" val="noArr"/>
                    <dgm:param type="dstNode" val="node"/>
                  </dgm:alg>
                  <dgm:shape xmlns:r="http://schemas.openxmlformats.org/officeDocument/2006/relationships" type="conn" r:blip="" zOrderOff="-999">
                    <dgm:adjLst/>
                  </dgm:shape>
                  <dgm:presOf axis="self"/>
                  <dgm:constrLst>
                    <dgm:constr type="begPad"/>
                    <dgm:constr type="endPad"/>
                  </dgm:constrLst>
                  <dgm:ruleLst/>
                </dgm:layoutNode>
              </dgm:forEach>
            </dgm:if>
            <dgm:if name="Name24" axis="par ch" ptType="node node" func="cnt" op="equ" val="1">
              <dgm:layoutNode name="oneComp">
                <dgm:alg type="composite">
                  <dgm:param type="ar" val="1"/>
                </dgm:alg>
                <dgm:shape xmlns:r="http://schemas.openxmlformats.org/officeDocument/2006/relationships" r:blip="">
                  <dgm:adjLst/>
                </dgm:shape>
                <dgm:presOf/>
                <dgm:constrLst>
                  <dgm:constr type="h" refType="w"/>
                  <dgm:constr type="l" for="ch" forName="dummyConnPt" refType="w" fact="0.5"/>
                  <dgm:constr type="t" for="ch" forName="dummyConnPt" refType="w" fact="0.5"/>
                  <dgm:constr type="l" for="ch" forName="oneNode"/>
                  <dgm:constr type="t" for="ch" forName="oneNode"/>
                  <dgm:constr type="h" for="ch" forName="oneNode" refType="h"/>
                  <dgm:constr type="w" for="ch" forName="oneNode" refType="w"/>
                </dgm:constrLst>
                <dgm:ruleLst/>
                <dgm:layoutNode name="dummyConnPt" styleLbl="node1">
                  <dgm:alg type="sp"/>
                  <dgm:shape xmlns:r="http://schemas.openxmlformats.org/officeDocument/2006/relationships" r:blip="">
                    <dgm:adjLst/>
                  </dgm:shape>
                  <dgm:presOf/>
                  <dgm:constrLst>
                    <dgm:constr type="w" val="1"/>
                    <dgm:constr type="h" val="1"/>
                  </dgm:constrLst>
                  <dgm:ruleLst/>
                </dgm:layoutNode>
                <dgm:layoutNode name="on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layoutNode name="dummya">
                <dgm:alg type="sp"/>
                <dgm:shape xmlns:r="http://schemas.openxmlformats.org/officeDocument/2006/relationships" r:blip="">
                  <dgm:adjLst/>
                </dgm:shape>
                <dgm:presOf/>
                <dgm:constrLst>
                  <dgm:constr type="h" refType="w"/>
                </dgm:constrLst>
                <dgm:ruleLst/>
              </dgm:layoutNode>
              <dgm:layoutNode name="dummyb">
                <dgm:alg type="sp"/>
                <dgm:shape xmlns:r="http://schemas.openxmlformats.org/officeDocument/2006/relationships" r:blip="">
                  <dgm:adjLst/>
                </dgm:shape>
                <dgm:presOf/>
                <dgm:constrLst>
                  <dgm:constr type="h" refType="w"/>
                </dgm:constrLst>
                <dgm:ruleLst/>
              </dgm:layoutNode>
              <dgm:layoutNode name="dummyc">
                <dgm:alg type="sp"/>
                <dgm:shape xmlns:r="http://schemas.openxmlformats.org/officeDocument/2006/relationships" r:blip="">
                  <dgm:adjLst/>
                </dgm:shape>
                <dgm:presOf/>
                <dgm:constrLst>
                  <dgm:constr type="h" refType="w"/>
                </dgm:constrLst>
                <dgm:ruleLst/>
              </dgm:layoutNode>
              <dgm:forEach name="sibTransForEach1" axis="followSib" ptType="sibTrans" hideLastTrans="0" cnt="1">
                <dgm:layoutNode name="singleconn" styleLbl="sibTrans2D1">
                  <dgm:alg type="conn">
                    <dgm:param type="connRout" val="longCurve"/>
                    <dgm:param type="begPts" val="bCtr"/>
                    <dgm:param type="endPts" val="tCtr"/>
                    <dgm:param type="begSty" val="noArr"/>
                    <dgm:param type="endSty" val="noArr"/>
                    <dgm:param type="srcNode" val="dummyConnPt"/>
                    <dgm:param type="dstNode" val="dummyConnPt"/>
                  </dgm:alg>
                  <dgm:shape xmlns:r="http://schemas.openxmlformats.org/officeDocument/2006/relationships" type="conn" r:blip="" zOrderOff="-999">
                    <dgm:adjLst/>
                  </dgm:shape>
                  <dgm:presOf axis="self"/>
                  <dgm:constrLst>
                    <dgm:constr type="begPad"/>
                    <dgm:constr type="endPad"/>
                  </dgm:constrLst>
                  <dgm:ruleLst/>
                </dgm:layoutNode>
              </dgm:forEach>
            </dgm:if>
            <dgm:else name="Name25"/>
          </dgm:choos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886200" y="0"/>
            <a:ext cx="2971800" cy="457200"/>
          </a:xfrm>
          <a:prstGeom prst="rect">
            <a:avLst/>
          </a:prstGeom>
        </p:spPr>
        <p:txBody>
          <a:bodyPr vert="horz" lIns="91440" tIns="45720" rIns="91440" bIns="45720" rtlCol="1"/>
          <a:lstStyle>
            <a:lvl1pPr algn="r">
              <a:defRPr sz="1200"/>
            </a:lvl1pPr>
          </a:lstStyle>
          <a:p>
            <a:endParaRPr lang="fa-IR"/>
          </a:p>
        </p:txBody>
      </p:sp>
      <p:sp>
        <p:nvSpPr>
          <p:cNvPr id="3" name="Date Placeholder 2"/>
          <p:cNvSpPr>
            <a:spLocks noGrp="1"/>
          </p:cNvSpPr>
          <p:nvPr>
            <p:ph type="dt" idx="1"/>
          </p:nvPr>
        </p:nvSpPr>
        <p:spPr>
          <a:xfrm>
            <a:off x="1588" y="0"/>
            <a:ext cx="2971800" cy="457200"/>
          </a:xfrm>
          <a:prstGeom prst="rect">
            <a:avLst/>
          </a:prstGeom>
        </p:spPr>
        <p:txBody>
          <a:bodyPr vert="horz" lIns="91440" tIns="45720" rIns="91440" bIns="45720" rtlCol="1"/>
          <a:lstStyle>
            <a:lvl1pPr algn="l">
              <a:defRPr sz="1200"/>
            </a:lvl1pPr>
          </a:lstStyle>
          <a:p>
            <a:fld id="{80F23ADE-45CD-48D8-9283-13F6F1F3D5B1}" type="datetimeFigureOut">
              <a:rPr lang="fa-IR" smtClean="0"/>
              <a:pPr/>
              <a:t>25/09/1441</a:t>
            </a:fld>
            <a:endParaRPr lang="fa-IR"/>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1" anchor="ctr"/>
          <a:lstStyle/>
          <a:p>
            <a:endParaRPr lang="fa-IR"/>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6" name="Footer Placeholder 5"/>
          <p:cNvSpPr>
            <a:spLocks noGrp="1"/>
          </p:cNvSpPr>
          <p:nvPr>
            <p:ph type="ftr" sz="quarter" idx="4"/>
          </p:nvPr>
        </p:nvSpPr>
        <p:spPr>
          <a:xfrm>
            <a:off x="3886200" y="8685213"/>
            <a:ext cx="2971800" cy="457200"/>
          </a:xfrm>
          <a:prstGeom prst="rect">
            <a:avLst/>
          </a:prstGeom>
        </p:spPr>
        <p:txBody>
          <a:bodyPr vert="horz" lIns="91440" tIns="45720" rIns="91440" bIns="45720" rtlCol="1" anchor="b"/>
          <a:lstStyle>
            <a:lvl1pPr algn="r">
              <a:defRPr sz="1200"/>
            </a:lvl1pPr>
          </a:lstStyle>
          <a:p>
            <a:endParaRPr lang="fa-IR"/>
          </a:p>
        </p:txBody>
      </p:sp>
      <p:sp>
        <p:nvSpPr>
          <p:cNvPr id="7" name="Slide Number Placeholder 6"/>
          <p:cNvSpPr>
            <a:spLocks noGrp="1"/>
          </p:cNvSpPr>
          <p:nvPr>
            <p:ph type="sldNum" sz="quarter" idx="5"/>
          </p:nvPr>
        </p:nvSpPr>
        <p:spPr>
          <a:xfrm>
            <a:off x="1588" y="8685213"/>
            <a:ext cx="2971800" cy="457200"/>
          </a:xfrm>
          <a:prstGeom prst="rect">
            <a:avLst/>
          </a:prstGeom>
        </p:spPr>
        <p:txBody>
          <a:bodyPr vert="horz" lIns="91440" tIns="45720" rIns="91440" bIns="45720" rtlCol="1" anchor="b"/>
          <a:lstStyle>
            <a:lvl1pPr algn="l">
              <a:defRPr sz="1200"/>
            </a:lvl1pPr>
          </a:lstStyle>
          <a:p>
            <a:fld id="{5EDCC9D4-AA6D-4321-92EA-EC28433D8F80}" type="slidenum">
              <a:rPr lang="fa-IR" smtClean="0"/>
              <a:pPr/>
              <a:t>‹#›</a:t>
            </a:fld>
            <a:endParaRPr lang="fa-IR"/>
          </a:p>
        </p:txBody>
      </p:sp>
    </p:spTree>
    <p:extLst>
      <p:ext uri="{BB962C8B-B14F-4D97-AF65-F5344CB8AC3E}">
        <p14:creationId xmlns:p14="http://schemas.microsoft.com/office/powerpoint/2010/main" val="1566072733"/>
      </p:ext>
    </p:extLst>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fa-I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fa-IR"/>
          </a:p>
        </p:txBody>
      </p:sp>
      <p:sp>
        <p:nvSpPr>
          <p:cNvPr id="4" name="Date Placeholder 3"/>
          <p:cNvSpPr>
            <a:spLocks noGrp="1"/>
          </p:cNvSpPr>
          <p:nvPr>
            <p:ph type="dt" sz="half" idx="10"/>
          </p:nvPr>
        </p:nvSpPr>
        <p:spPr/>
        <p:txBody>
          <a:bodyPr/>
          <a:lstStyle/>
          <a:p>
            <a:fld id="{CB9E4481-AFA9-4B2D-BEA7-9AC9B3323AB8}" type="datetime8">
              <a:rPr lang="fa-IR" smtClean="0"/>
              <a:pPr/>
              <a:t>17 مه 20</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03B96216-2649-4CCC-9921-C95B8D35960D}" type="slidenum">
              <a:rPr lang="fa-IR" smtClean="0"/>
              <a:pPr/>
              <a:t>‹#›</a:t>
            </a:fld>
            <a:endParaRPr lang="fa-IR"/>
          </a:p>
        </p:txBody>
      </p:sp>
    </p:spTree>
    <p:extLst>
      <p:ext uri="{BB962C8B-B14F-4D97-AF65-F5344CB8AC3E}">
        <p14:creationId xmlns:p14="http://schemas.microsoft.com/office/powerpoint/2010/main" val="240912555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B876361F-F8CE-4B90-B31B-245135D0C3C7}" type="datetime8">
              <a:rPr lang="fa-IR" smtClean="0"/>
              <a:pPr/>
              <a:t>17 مه 20</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03B96216-2649-4CCC-9921-C95B8D35960D}" type="slidenum">
              <a:rPr lang="fa-IR" smtClean="0"/>
              <a:pPr/>
              <a:t>‹#›</a:t>
            </a:fld>
            <a:endParaRPr lang="fa-IR"/>
          </a:p>
        </p:txBody>
      </p:sp>
    </p:spTree>
    <p:extLst>
      <p:ext uri="{BB962C8B-B14F-4D97-AF65-F5344CB8AC3E}">
        <p14:creationId xmlns:p14="http://schemas.microsoft.com/office/powerpoint/2010/main" val="358569898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fa-I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AC7FAA6D-8D3C-4C5E-A092-70AC25CB58B4}" type="datetime8">
              <a:rPr lang="fa-IR" smtClean="0"/>
              <a:pPr/>
              <a:t>17 مه 20</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03B96216-2649-4CCC-9921-C95B8D35960D}" type="slidenum">
              <a:rPr lang="fa-IR" smtClean="0"/>
              <a:pPr/>
              <a:t>‹#›</a:t>
            </a:fld>
            <a:endParaRPr lang="fa-IR"/>
          </a:p>
        </p:txBody>
      </p:sp>
    </p:spTree>
    <p:extLst>
      <p:ext uri="{BB962C8B-B14F-4D97-AF65-F5344CB8AC3E}">
        <p14:creationId xmlns:p14="http://schemas.microsoft.com/office/powerpoint/2010/main" val="266830188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EFEACAB7-A721-4ADD-9293-3C821CE2A0CF}" type="datetime8">
              <a:rPr lang="fa-IR" smtClean="0"/>
              <a:pPr/>
              <a:t>17 مه 20</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03B96216-2649-4CCC-9921-C95B8D35960D}" type="slidenum">
              <a:rPr lang="fa-IR" smtClean="0"/>
              <a:pPr/>
              <a:t>‹#›</a:t>
            </a:fld>
            <a:endParaRPr lang="fa-IR"/>
          </a:p>
        </p:txBody>
      </p:sp>
    </p:spTree>
    <p:extLst>
      <p:ext uri="{BB962C8B-B14F-4D97-AF65-F5344CB8AC3E}">
        <p14:creationId xmlns:p14="http://schemas.microsoft.com/office/powerpoint/2010/main" val="15160497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fa-I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13D37C7-45C9-4BE4-82D6-7B39B199A738}" type="datetime8">
              <a:rPr lang="fa-IR" smtClean="0"/>
              <a:pPr/>
              <a:t>17 مه 20</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03B96216-2649-4CCC-9921-C95B8D35960D}" type="slidenum">
              <a:rPr lang="fa-IR" smtClean="0"/>
              <a:pPr/>
              <a:t>‹#›</a:t>
            </a:fld>
            <a:endParaRPr lang="fa-IR"/>
          </a:p>
        </p:txBody>
      </p:sp>
    </p:spTree>
    <p:extLst>
      <p:ext uri="{BB962C8B-B14F-4D97-AF65-F5344CB8AC3E}">
        <p14:creationId xmlns:p14="http://schemas.microsoft.com/office/powerpoint/2010/main" val="56915658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Date Placeholder 4"/>
          <p:cNvSpPr>
            <a:spLocks noGrp="1"/>
          </p:cNvSpPr>
          <p:nvPr>
            <p:ph type="dt" sz="half" idx="10"/>
          </p:nvPr>
        </p:nvSpPr>
        <p:spPr/>
        <p:txBody>
          <a:bodyPr/>
          <a:lstStyle/>
          <a:p>
            <a:fld id="{9AB70EDF-A2F5-443B-AF5C-E807A505D1FA}" type="datetime8">
              <a:rPr lang="fa-IR" smtClean="0"/>
              <a:pPr/>
              <a:t>17 مه 20</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03B96216-2649-4CCC-9921-C95B8D35960D}" type="slidenum">
              <a:rPr lang="fa-IR" smtClean="0"/>
              <a:pPr/>
              <a:t>‹#›</a:t>
            </a:fld>
            <a:endParaRPr lang="fa-IR"/>
          </a:p>
        </p:txBody>
      </p:sp>
    </p:spTree>
    <p:extLst>
      <p:ext uri="{BB962C8B-B14F-4D97-AF65-F5344CB8AC3E}">
        <p14:creationId xmlns:p14="http://schemas.microsoft.com/office/powerpoint/2010/main" val="143875730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fa-I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7" name="Date Placeholder 6"/>
          <p:cNvSpPr>
            <a:spLocks noGrp="1"/>
          </p:cNvSpPr>
          <p:nvPr>
            <p:ph type="dt" sz="half" idx="10"/>
          </p:nvPr>
        </p:nvSpPr>
        <p:spPr/>
        <p:txBody>
          <a:bodyPr/>
          <a:lstStyle/>
          <a:p>
            <a:fld id="{245EC7C0-E6D3-4E80-AE6B-2E4276CDF0C7}" type="datetime8">
              <a:rPr lang="fa-IR" smtClean="0"/>
              <a:pPr/>
              <a:t>17 مه 20</a:t>
            </a:fld>
            <a:endParaRPr lang="fa-IR"/>
          </a:p>
        </p:txBody>
      </p:sp>
      <p:sp>
        <p:nvSpPr>
          <p:cNvPr id="8" name="Footer Placeholder 7"/>
          <p:cNvSpPr>
            <a:spLocks noGrp="1"/>
          </p:cNvSpPr>
          <p:nvPr>
            <p:ph type="ftr" sz="quarter" idx="11"/>
          </p:nvPr>
        </p:nvSpPr>
        <p:spPr/>
        <p:txBody>
          <a:bodyPr/>
          <a:lstStyle/>
          <a:p>
            <a:endParaRPr lang="fa-IR"/>
          </a:p>
        </p:txBody>
      </p:sp>
      <p:sp>
        <p:nvSpPr>
          <p:cNvPr id="9" name="Slide Number Placeholder 8"/>
          <p:cNvSpPr>
            <a:spLocks noGrp="1"/>
          </p:cNvSpPr>
          <p:nvPr>
            <p:ph type="sldNum" sz="quarter" idx="12"/>
          </p:nvPr>
        </p:nvSpPr>
        <p:spPr/>
        <p:txBody>
          <a:bodyPr/>
          <a:lstStyle/>
          <a:p>
            <a:fld id="{03B96216-2649-4CCC-9921-C95B8D35960D}" type="slidenum">
              <a:rPr lang="fa-IR" smtClean="0"/>
              <a:pPr/>
              <a:t>‹#›</a:t>
            </a:fld>
            <a:endParaRPr lang="fa-IR"/>
          </a:p>
        </p:txBody>
      </p:sp>
    </p:spTree>
    <p:extLst>
      <p:ext uri="{BB962C8B-B14F-4D97-AF65-F5344CB8AC3E}">
        <p14:creationId xmlns:p14="http://schemas.microsoft.com/office/powerpoint/2010/main" val="304961205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Date Placeholder 2"/>
          <p:cNvSpPr>
            <a:spLocks noGrp="1"/>
          </p:cNvSpPr>
          <p:nvPr>
            <p:ph type="dt" sz="half" idx="10"/>
          </p:nvPr>
        </p:nvSpPr>
        <p:spPr/>
        <p:txBody>
          <a:bodyPr/>
          <a:lstStyle/>
          <a:p>
            <a:fld id="{B960E815-898E-4C48-AF30-C65474936374}" type="datetime8">
              <a:rPr lang="fa-IR" smtClean="0"/>
              <a:pPr/>
              <a:t>17 مه 20</a:t>
            </a:fld>
            <a:endParaRPr lang="fa-IR"/>
          </a:p>
        </p:txBody>
      </p:sp>
      <p:sp>
        <p:nvSpPr>
          <p:cNvPr id="4" name="Footer Placeholder 3"/>
          <p:cNvSpPr>
            <a:spLocks noGrp="1"/>
          </p:cNvSpPr>
          <p:nvPr>
            <p:ph type="ftr" sz="quarter" idx="11"/>
          </p:nvPr>
        </p:nvSpPr>
        <p:spPr/>
        <p:txBody>
          <a:bodyPr/>
          <a:lstStyle/>
          <a:p>
            <a:endParaRPr lang="fa-IR"/>
          </a:p>
        </p:txBody>
      </p:sp>
      <p:sp>
        <p:nvSpPr>
          <p:cNvPr id="5" name="Slide Number Placeholder 4"/>
          <p:cNvSpPr>
            <a:spLocks noGrp="1"/>
          </p:cNvSpPr>
          <p:nvPr>
            <p:ph type="sldNum" sz="quarter" idx="12"/>
          </p:nvPr>
        </p:nvSpPr>
        <p:spPr/>
        <p:txBody>
          <a:bodyPr/>
          <a:lstStyle/>
          <a:p>
            <a:fld id="{03B96216-2649-4CCC-9921-C95B8D35960D}" type="slidenum">
              <a:rPr lang="fa-IR" smtClean="0"/>
              <a:pPr/>
              <a:t>‹#›</a:t>
            </a:fld>
            <a:endParaRPr lang="fa-IR"/>
          </a:p>
        </p:txBody>
      </p:sp>
    </p:spTree>
    <p:extLst>
      <p:ext uri="{BB962C8B-B14F-4D97-AF65-F5344CB8AC3E}">
        <p14:creationId xmlns:p14="http://schemas.microsoft.com/office/powerpoint/2010/main" val="284573614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3AA4C08-50B1-41CF-A4EC-8FD1B4A79CAD}" type="datetime8">
              <a:rPr lang="fa-IR" smtClean="0"/>
              <a:pPr/>
              <a:t>17 مه 20</a:t>
            </a:fld>
            <a:endParaRPr lang="fa-IR"/>
          </a:p>
        </p:txBody>
      </p:sp>
      <p:sp>
        <p:nvSpPr>
          <p:cNvPr id="3" name="Footer Placeholder 2"/>
          <p:cNvSpPr>
            <a:spLocks noGrp="1"/>
          </p:cNvSpPr>
          <p:nvPr>
            <p:ph type="ftr" sz="quarter" idx="11"/>
          </p:nvPr>
        </p:nvSpPr>
        <p:spPr/>
        <p:txBody>
          <a:bodyPr/>
          <a:lstStyle/>
          <a:p>
            <a:endParaRPr lang="fa-IR"/>
          </a:p>
        </p:txBody>
      </p:sp>
      <p:sp>
        <p:nvSpPr>
          <p:cNvPr id="4" name="Slide Number Placeholder 3"/>
          <p:cNvSpPr>
            <a:spLocks noGrp="1"/>
          </p:cNvSpPr>
          <p:nvPr>
            <p:ph type="sldNum" sz="quarter" idx="12"/>
          </p:nvPr>
        </p:nvSpPr>
        <p:spPr/>
        <p:txBody>
          <a:bodyPr/>
          <a:lstStyle/>
          <a:p>
            <a:fld id="{03B96216-2649-4CCC-9921-C95B8D35960D}" type="slidenum">
              <a:rPr lang="fa-IR" smtClean="0"/>
              <a:pPr/>
              <a:t>‹#›</a:t>
            </a:fld>
            <a:endParaRPr lang="fa-IR"/>
          </a:p>
        </p:txBody>
      </p:sp>
    </p:spTree>
    <p:extLst>
      <p:ext uri="{BB962C8B-B14F-4D97-AF65-F5344CB8AC3E}">
        <p14:creationId xmlns:p14="http://schemas.microsoft.com/office/powerpoint/2010/main" val="19447121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fa-I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490CEAD-CFB1-43DE-9D48-B7EC13A96C4C}" type="datetime8">
              <a:rPr lang="fa-IR" smtClean="0"/>
              <a:pPr/>
              <a:t>17 مه 20</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03B96216-2649-4CCC-9921-C95B8D35960D}" type="slidenum">
              <a:rPr lang="fa-IR" smtClean="0"/>
              <a:pPr/>
              <a:t>‹#›</a:t>
            </a:fld>
            <a:endParaRPr lang="fa-IR"/>
          </a:p>
        </p:txBody>
      </p:sp>
    </p:spTree>
    <p:extLst>
      <p:ext uri="{BB962C8B-B14F-4D97-AF65-F5344CB8AC3E}">
        <p14:creationId xmlns:p14="http://schemas.microsoft.com/office/powerpoint/2010/main" val="29212697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fa-I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a-I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EC1D33B-E905-476A-89DE-5C16373E1C75}" type="datetime8">
              <a:rPr lang="fa-IR" smtClean="0"/>
              <a:pPr/>
              <a:t>17 مه 20</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03B96216-2649-4CCC-9921-C95B8D35960D}" type="slidenum">
              <a:rPr lang="fa-IR" smtClean="0"/>
              <a:pPr/>
              <a:t>‹#›</a:t>
            </a:fld>
            <a:endParaRPr lang="fa-IR"/>
          </a:p>
        </p:txBody>
      </p:sp>
    </p:spTree>
    <p:extLst>
      <p:ext uri="{BB962C8B-B14F-4D97-AF65-F5344CB8AC3E}">
        <p14:creationId xmlns:p14="http://schemas.microsoft.com/office/powerpoint/2010/main" val="221112333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1" anchor="ctr">
            <a:normAutofit/>
          </a:bodyPr>
          <a:lstStyle/>
          <a:p>
            <a:r>
              <a:rPr lang="en-US" smtClean="0"/>
              <a:t>Click to edit Master title style</a:t>
            </a:r>
            <a:endParaRPr lang="fa-I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2"/>
          </p:nvPr>
        </p:nvSpPr>
        <p:spPr>
          <a:xfrm>
            <a:off x="8610600" y="6356350"/>
            <a:ext cx="27432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BB8086A1-477E-4435-8449-C16C7B5C482A}" type="datetime8">
              <a:rPr lang="fa-IR" smtClean="0"/>
              <a:pPr/>
              <a:t>17 مه 20</a:t>
            </a:fld>
            <a:endParaRPr lang="fa-I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fa-IR"/>
          </a:p>
        </p:txBody>
      </p:sp>
      <p:sp>
        <p:nvSpPr>
          <p:cNvPr id="6" name="Slide Number Placeholder 5"/>
          <p:cNvSpPr>
            <a:spLocks noGrp="1"/>
          </p:cNvSpPr>
          <p:nvPr>
            <p:ph type="sldNum" sz="quarter" idx="4"/>
          </p:nvPr>
        </p:nvSpPr>
        <p:spPr>
          <a:xfrm>
            <a:off x="838200" y="6356350"/>
            <a:ext cx="27432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03B96216-2649-4CCC-9921-C95B8D35960D}" type="slidenum">
              <a:rPr lang="fa-IR" smtClean="0"/>
              <a:pPr/>
              <a:t>‹#›</a:t>
            </a:fld>
            <a:endParaRPr lang="fa-IR"/>
          </a:p>
        </p:txBody>
      </p:sp>
    </p:spTree>
    <p:extLst>
      <p:ext uri="{BB962C8B-B14F-4D97-AF65-F5344CB8AC3E}">
        <p14:creationId xmlns:p14="http://schemas.microsoft.com/office/powerpoint/2010/main" val="95567089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r" defTabSz="914400" rtl="1"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r" defTabSz="914400" rtl="1"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r" defTabSz="914400" rtl="1"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r" defTabSz="914400" rtl="1"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0.m4a"/><Relationship Id="rId1" Type="http://schemas.microsoft.com/office/2007/relationships/media" Target="../media/media10.m4a"/><Relationship Id="rId4" Type="http://schemas.openxmlformats.org/officeDocument/2006/relationships/image" Target="../media/image3.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1.m4a"/><Relationship Id="rId1" Type="http://schemas.microsoft.com/office/2007/relationships/media" Target="../media/media11.m4a"/><Relationship Id="rId5" Type="http://schemas.openxmlformats.org/officeDocument/2006/relationships/image" Target="../media/image1.png"/><Relationship Id="rId4" Type="http://schemas.openxmlformats.org/officeDocument/2006/relationships/image" Target="../media/image4.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2.m4a"/><Relationship Id="rId1" Type="http://schemas.microsoft.com/office/2007/relationships/media" Target="../media/media12.m4a"/><Relationship Id="rId5" Type="http://schemas.openxmlformats.org/officeDocument/2006/relationships/image" Target="../media/image1.png"/><Relationship Id="rId4" Type="http://schemas.openxmlformats.org/officeDocument/2006/relationships/image" Target="../media/image5.jpe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3.m4a"/><Relationship Id="rId1" Type="http://schemas.microsoft.com/office/2007/relationships/media" Target="../media/media13.m4a"/><Relationship Id="rId5" Type="http://schemas.openxmlformats.org/officeDocument/2006/relationships/image" Target="../media/image1.png"/><Relationship Id="rId4" Type="http://schemas.openxmlformats.org/officeDocument/2006/relationships/image" Target="../media/image6.jpe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4.m4a"/><Relationship Id="rId1" Type="http://schemas.microsoft.com/office/2007/relationships/media" Target="../media/media14.m4a"/><Relationship Id="rId4" Type="http://schemas.openxmlformats.org/officeDocument/2006/relationships/image" Target="../media/image1.png"/></Relationships>
</file>

<file path=ppt/slides/_rels/slide15.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slideLayout" Target="../slideLayouts/slideLayout4.xml"/><Relationship Id="rId7" Type="http://schemas.openxmlformats.org/officeDocument/2006/relationships/diagramColors" Target="../diagrams/colors2.xml"/><Relationship Id="rId2" Type="http://schemas.openxmlformats.org/officeDocument/2006/relationships/audio" Target="../media/media15.m4a"/><Relationship Id="rId1" Type="http://schemas.microsoft.com/office/2007/relationships/media" Target="../media/media15.m4a"/><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 Id="rId9" Type="http://schemas.openxmlformats.org/officeDocument/2006/relationships/image" Target="../media/image1.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6.m4a"/><Relationship Id="rId1" Type="http://schemas.microsoft.com/office/2007/relationships/media" Target="../media/media16.m4a"/><Relationship Id="rId5" Type="http://schemas.openxmlformats.org/officeDocument/2006/relationships/image" Target="../media/image1.png"/><Relationship Id="rId4" Type="http://schemas.openxmlformats.org/officeDocument/2006/relationships/image" Target="../media/image7.emf"/></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7.m4a"/><Relationship Id="rId1" Type="http://schemas.microsoft.com/office/2007/relationships/media" Target="../media/media17.m4a"/><Relationship Id="rId6" Type="http://schemas.openxmlformats.org/officeDocument/2006/relationships/image" Target="../media/image1.png"/><Relationship Id="rId5" Type="http://schemas.openxmlformats.org/officeDocument/2006/relationships/image" Target="../media/image9.emf"/><Relationship Id="rId4" Type="http://schemas.openxmlformats.org/officeDocument/2006/relationships/image" Target="../media/image8.emf"/></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8.m4a"/><Relationship Id="rId1" Type="http://schemas.microsoft.com/office/2007/relationships/media" Target="../media/media18.m4a"/><Relationship Id="rId5" Type="http://schemas.openxmlformats.org/officeDocument/2006/relationships/image" Target="../media/image1.png"/><Relationship Id="rId4" Type="http://schemas.openxmlformats.org/officeDocument/2006/relationships/image" Target="../media/image10.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9.m4a"/><Relationship Id="rId1" Type="http://schemas.microsoft.com/office/2007/relationships/media" Target="../media/media19.m4a"/><Relationship Id="rId4" Type="http://schemas.openxmlformats.org/officeDocument/2006/relationships/image" Target="../media/image1.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2.m4a"/><Relationship Id="rId1" Type="http://schemas.microsoft.com/office/2007/relationships/media" Target="../media/media2.m4a"/><Relationship Id="rId5" Type="http://schemas.openxmlformats.org/officeDocument/2006/relationships/image" Target="../media/image1.png"/><Relationship Id="rId4" Type="http://schemas.openxmlformats.org/officeDocument/2006/relationships/image" Target="../media/image2.jpe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0.m4a"/><Relationship Id="rId1" Type="http://schemas.microsoft.com/office/2007/relationships/media" Target="../media/media20.m4a"/><Relationship Id="rId4" Type="http://schemas.openxmlformats.org/officeDocument/2006/relationships/image" Target="../media/image1.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1.m4a"/><Relationship Id="rId1" Type="http://schemas.microsoft.com/office/2007/relationships/media" Target="../media/media21.m4a"/><Relationship Id="rId5" Type="http://schemas.openxmlformats.org/officeDocument/2006/relationships/image" Target="../media/image1.png"/><Relationship Id="rId4" Type="http://schemas.openxmlformats.org/officeDocument/2006/relationships/image" Target="../media/image11.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2.m4a"/><Relationship Id="rId1" Type="http://schemas.microsoft.com/office/2007/relationships/media" Target="../media/media22.m4a"/><Relationship Id="rId4" Type="http://schemas.openxmlformats.org/officeDocument/2006/relationships/image" Target="../media/image1.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3.m4a"/><Relationship Id="rId1" Type="http://schemas.microsoft.com/office/2007/relationships/media" Target="../media/media23.m4a"/><Relationship Id="rId4" Type="http://schemas.openxmlformats.org/officeDocument/2006/relationships/image" Target="../media/image1.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4.m4a"/><Relationship Id="rId1" Type="http://schemas.microsoft.com/office/2007/relationships/media" Target="../media/media24.m4a"/><Relationship Id="rId4" Type="http://schemas.openxmlformats.org/officeDocument/2006/relationships/image" Target="../media/image1.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5.m4a"/><Relationship Id="rId1" Type="http://schemas.microsoft.com/office/2007/relationships/media" Target="../media/media25.m4a"/><Relationship Id="rId6" Type="http://schemas.openxmlformats.org/officeDocument/2006/relationships/image" Target="../media/image1.png"/><Relationship Id="rId5" Type="http://schemas.openxmlformats.org/officeDocument/2006/relationships/image" Target="../media/image13.png"/><Relationship Id="rId4" Type="http://schemas.openxmlformats.org/officeDocument/2006/relationships/image" Target="../media/image12.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6.m4a"/><Relationship Id="rId1" Type="http://schemas.microsoft.com/office/2007/relationships/media" Target="../media/media26.m4a"/><Relationship Id="rId4" Type="http://schemas.openxmlformats.org/officeDocument/2006/relationships/image" Target="../media/image1.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7.m4a"/><Relationship Id="rId1" Type="http://schemas.microsoft.com/office/2007/relationships/media" Target="../media/media27.m4a"/><Relationship Id="rId4" Type="http://schemas.openxmlformats.org/officeDocument/2006/relationships/image" Target="../media/image1.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8.m4a"/><Relationship Id="rId1" Type="http://schemas.microsoft.com/office/2007/relationships/media" Target="../media/media28.m4a"/><Relationship Id="rId5" Type="http://schemas.openxmlformats.org/officeDocument/2006/relationships/image" Target="../media/image1.png"/><Relationship Id="rId4" Type="http://schemas.openxmlformats.org/officeDocument/2006/relationships/image" Target="../media/image14.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9.m4a"/><Relationship Id="rId1" Type="http://schemas.microsoft.com/office/2007/relationships/media" Target="../media/media29.m4a"/><Relationship Id="rId5" Type="http://schemas.openxmlformats.org/officeDocument/2006/relationships/image" Target="../media/image1.png"/><Relationship Id="rId4" Type="http://schemas.openxmlformats.org/officeDocument/2006/relationships/image" Target="../media/image15.jpe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1.pn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0.m4a"/><Relationship Id="rId1" Type="http://schemas.microsoft.com/office/2007/relationships/media" Target="../media/media30.m4a"/><Relationship Id="rId4" Type="http://schemas.openxmlformats.org/officeDocument/2006/relationships/image" Target="../media/image1.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31.m4a"/><Relationship Id="rId1" Type="http://schemas.microsoft.com/office/2007/relationships/media" Target="../media/media31.m4a"/><Relationship Id="rId5" Type="http://schemas.openxmlformats.org/officeDocument/2006/relationships/image" Target="../media/image1.png"/><Relationship Id="rId4" Type="http://schemas.openxmlformats.org/officeDocument/2006/relationships/image" Target="../media/image16.jpeg"/></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32.m4a"/><Relationship Id="rId1" Type="http://schemas.microsoft.com/office/2007/relationships/media" Target="../media/media32.m4a"/><Relationship Id="rId5" Type="http://schemas.openxmlformats.org/officeDocument/2006/relationships/image" Target="../media/image1.png"/><Relationship Id="rId4" Type="http://schemas.openxmlformats.org/officeDocument/2006/relationships/image" Target="../media/image17.jpeg"/></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33.m4a"/><Relationship Id="rId1" Type="http://schemas.microsoft.com/office/2007/relationships/media" Target="../media/media33.m4a"/><Relationship Id="rId4" Type="http://schemas.openxmlformats.org/officeDocument/2006/relationships/image" Target="../media/image1.png"/></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34.m4a"/><Relationship Id="rId1" Type="http://schemas.microsoft.com/office/2007/relationships/media" Target="../media/media34.m4a"/><Relationship Id="rId4" Type="http://schemas.openxmlformats.org/officeDocument/2006/relationships/image" Target="../media/image1.png"/></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35.m4a"/><Relationship Id="rId1" Type="http://schemas.microsoft.com/office/2007/relationships/media" Target="../media/media35.m4a"/><Relationship Id="rId4" Type="http://schemas.openxmlformats.org/officeDocument/2006/relationships/image" Target="../media/image1.png"/></Relationships>
</file>

<file path=ppt/slides/_rels/slide36.xml.rels><?xml version="1.0" encoding="UTF-8" standalone="yes"?>
<Relationships xmlns="http://schemas.openxmlformats.org/package/2006/relationships"><Relationship Id="rId8" Type="http://schemas.microsoft.com/office/2007/relationships/diagramDrawing" Target="../diagrams/drawing3.xml"/><Relationship Id="rId3" Type="http://schemas.openxmlformats.org/officeDocument/2006/relationships/slideLayout" Target="../slideLayouts/slideLayout7.xml"/><Relationship Id="rId7" Type="http://schemas.openxmlformats.org/officeDocument/2006/relationships/diagramColors" Target="../diagrams/colors3.xml"/><Relationship Id="rId2" Type="http://schemas.openxmlformats.org/officeDocument/2006/relationships/audio" Target="../media/media36.m4a"/><Relationship Id="rId1" Type="http://schemas.microsoft.com/office/2007/relationships/media" Target="../media/media36.m4a"/><Relationship Id="rId6" Type="http://schemas.openxmlformats.org/officeDocument/2006/relationships/diagramQuickStyle" Target="../diagrams/quickStyle3.xml"/><Relationship Id="rId5" Type="http://schemas.openxmlformats.org/officeDocument/2006/relationships/diagramLayout" Target="../diagrams/layout3.xml"/><Relationship Id="rId4" Type="http://schemas.openxmlformats.org/officeDocument/2006/relationships/diagramData" Target="../diagrams/data3.xml"/><Relationship Id="rId9" Type="http://schemas.openxmlformats.org/officeDocument/2006/relationships/image" Target="../media/image1.png"/></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37.m4a"/><Relationship Id="rId1" Type="http://schemas.microsoft.com/office/2007/relationships/media" Target="../media/media37.m4a"/><Relationship Id="rId4" Type="http://schemas.openxmlformats.org/officeDocument/2006/relationships/image" Target="../media/image1.png"/></Relationships>
</file>

<file path=ppt/slides/_rels/slide3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38.m4a"/><Relationship Id="rId1" Type="http://schemas.microsoft.com/office/2007/relationships/media" Target="../media/media38.m4a"/><Relationship Id="rId5" Type="http://schemas.openxmlformats.org/officeDocument/2006/relationships/image" Target="../media/image1.png"/><Relationship Id="rId4" Type="http://schemas.openxmlformats.org/officeDocument/2006/relationships/image" Target="../media/image18.jpeg"/></Relationships>
</file>

<file path=ppt/slides/_rels/slide3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39.m4a"/><Relationship Id="rId1" Type="http://schemas.microsoft.com/office/2007/relationships/media" Target="../media/media39.m4a"/><Relationship Id="rId4" Type="http://schemas.openxmlformats.org/officeDocument/2006/relationships/image" Target="../media/image1.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4.m4a"/><Relationship Id="rId1" Type="http://schemas.microsoft.com/office/2007/relationships/media" Target="../media/media4.m4a"/><Relationship Id="rId4" Type="http://schemas.openxmlformats.org/officeDocument/2006/relationships/image" Target="../media/image1.png"/></Relationships>
</file>

<file path=ppt/slides/_rels/slide4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40.m4a"/><Relationship Id="rId1" Type="http://schemas.microsoft.com/office/2007/relationships/media" Target="../media/media40.m4a"/><Relationship Id="rId4" Type="http://schemas.openxmlformats.org/officeDocument/2006/relationships/image" Target="../media/image1.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6.m4a"/><Relationship Id="rId1" Type="http://schemas.microsoft.com/office/2007/relationships/media" Target="../media/media6.m4a"/><Relationship Id="rId4"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1.png"/></Relationships>
</file>

<file path=ppt/slides/_rels/slide8.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slideLayout" Target="../slideLayouts/slideLayout7.xml"/><Relationship Id="rId7" Type="http://schemas.openxmlformats.org/officeDocument/2006/relationships/diagramColors" Target="../diagrams/colors1.xml"/><Relationship Id="rId2" Type="http://schemas.openxmlformats.org/officeDocument/2006/relationships/audio" Target="../media/media8.m4a"/><Relationship Id="rId1" Type="http://schemas.microsoft.com/office/2007/relationships/media" Target="../media/media8.m4a"/><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 Id="rId9" Type="http://schemas.openxmlformats.org/officeDocument/2006/relationships/image" Target="../media/image1.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838200" y="365125"/>
            <a:ext cx="10515600" cy="5430368"/>
          </a:xfrm>
        </p:spPr>
        <p:txBody>
          <a:bodyPr/>
          <a:lstStyle/>
          <a:p>
            <a:pPr algn="ctr"/>
            <a:r>
              <a:rPr lang="fa-IR" sz="4000" dirty="0" smtClean="0">
                <a:cs typeface="B Yagut" panose="00000400000000000000" pitchFamily="2" charset="-78"/>
              </a:rPr>
              <a:t>بهداشت دهان و دندان</a:t>
            </a:r>
            <a:r>
              <a:rPr lang="fa-IR" dirty="0">
                <a:cs typeface="B Yagut" panose="00000400000000000000" pitchFamily="2" charset="-78"/>
              </a:rPr>
              <a:t/>
            </a:r>
            <a:br>
              <a:rPr lang="fa-IR" dirty="0">
                <a:cs typeface="B Yagut" panose="00000400000000000000" pitchFamily="2" charset="-78"/>
              </a:rPr>
            </a:br>
            <a:r>
              <a:rPr lang="fa-IR" dirty="0" smtClean="0">
                <a:cs typeface="B Yagut" panose="00000400000000000000" pitchFamily="2" charset="-78"/>
              </a:rPr>
              <a:t/>
            </a:r>
            <a:br>
              <a:rPr lang="fa-IR" dirty="0" smtClean="0">
                <a:cs typeface="B Yagut" panose="00000400000000000000" pitchFamily="2" charset="-78"/>
              </a:rPr>
            </a:br>
            <a:r>
              <a:rPr lang="fa-IR" sz="3600" dirty="0" smtClean="0">
                <a:cs typeface="B Yagut" panose="00000400000000000000" pitchFamily="2" charset="-78"/>
              </a:rPr>
              <a:t/>
            </a:r>
            <a:br>
              <a:rPr lang="fa-IR" sz="3600" dirty="0" smtClean="0">
                <a:cs typeface="B Yagut" panose="00000400000000000000" pitchFamily="2" charset="-78"/>
              </a:rPr>
            </a:br>
            <a:r>
              <a:rPr lang="fa-IR" sz="3600" dirty="0" smtClean="0">
                <a:cs typeface="B Yagut" panose="00000400000000000000" pitchFamily="2" charset="-78"/>
              </a:rPr>
              <a:t>مراقبت های دهان و دندان در گروه های هدف</a:t>
            </a:r>
            <a:endParaRPr lang="fa-IR" sz="3600" dirty="0">
              <a:cs typeface="B Yagut" panose="00000400000000000000" pitchFamily="2" charset="-78"/>
            </a:endParaRPr>
          </a:p>
        </p:txBody>
      </p:sp>
      <p:sp>
        <p:nvSpPr>
          <p:cNvPr id="3" name="Slide Number Placeholder 2"/>
          <p:cNvSpPr>
            <a:spLocks noGrp="1"/>
          </p:cNvSpPr>
          <p:nvPr>
            <p:ph type="sldNum" sz="quarter" idx="12"/>
          </p:nvPr>
        </p:nvSpPr>
        <p:spPr/>
        <p:txBody>
          <a:bodyPr/>
          <a:lstStyle/>
          <a:p>
            <a:fld id="{03B96216-2649-4CCC-9921-C95B8D35960D}" type="slidenum">
              <a:rPr lang="fa-IR" smtClean="0"/>
              <a:pPr/>
              <a:t>1</a:t>
            </a:fld>
            <a:endParaRPr lang="fa-IR"/>
          </a:p>
        </p:txBody>
      </p:sp>
      <p:pic>
        <p:nvPicPr>
          <p:cNvPr id="2" name="۳۰۱">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cstate="print"/>
          <a:stretch>
            <a:fillRect/>
          </a:stretch>
        </p:blipFill>
        <p:spPr>
          <a:xfrm>
            <a:off x="11213205" y="5746750"/>
            <a:ext cx="609600" cy="609600"/>
          </a:xfrm>
          <a:prstGeom prst="rect">
            <a:avLst/>
          </a:prstGeom>
        </p:spPr>
      </p:pic>
    </p:spTree>
    <p:extLst>
      <p:ext uri="{BB962C8B-B14F-4D97-AF65-F5344CB8AC3E}">
        <p14:creationId xmlns:p14="http://schemas.microsoft.com/office/powerpoint/2010/main" val="2582403494"/>
      </p:ext>
    </p:extLst>
  </p:cSld>
  <p:clrMapOvr>
    <a:masterClrMapping/>
  </p:clrMapOvr>
  <mc:AlternateContent xmlns:mc="http://schemas.openxmlformats.org/markup-compatibility/2006" xmlns:p14="http://schemas.microsoft.com/office/powerpoint/2010/main">
    <mc:Choice Requires="p14">
      <p:transition spd="slow" p14:dur="2000" advTm="9755"/>
    </mc:Choice>
    <mc:Fallback xmlns="">
      <p:transition spd="slow" advTm="975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Prev" delay="0">
                      <p:tgtEl>
                        <p:sldTgt/>
                      </p:tgtEl>
                    </p:cond>
                    <p:cond evt="onStopAudio" delay="0">
                      <p:tgtEl>
                        <p:sldTgt/>
                      </p:tgtEl>
                    </p:cond>
                  </p:endCondLst>
                </p:cTn>
                <p:tgtEl>
                  <p:spTgt spid="2"/>
                </p:tgtEl>
              </p:cMediaNode>
            </p:audio>
          </p:childTnLst>
        </p:cTn>
      </p:par>
    </p:tnLst>
  </p:timing>
  <p:extLst mod="1">
    <p:ext uri="{E180D4A7-C9FB-4DFB-919C-405C955672EB}">
      <p14:showEvtLst xmlns:p14="http://schemas.microsoft.com/office/powerpoint/2010/main">
        <p14:playEvt time="17" objId="2"/>
        <p14:stopEvt time="9499" objId="2"/>
      </p14:showEvtLst>
    </p:ext>
  </p:extLs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fa-IR" sz="4000" dirty="0" smtClean="0">
                <a:cs typeface="B Yagut" panose="00000400000000000000" pitchFamily="2" charset="-78"/>
              </a:rPr>
              <a:t>دندان هاي </a:t>
            </a:r>
            <a:r>
              <a:rPr lang="fa-IR" sz="4000" dirty="0">
                <a:cs typeface="B Yagut" panose="00000400000000000000" pitchFamily="2" charset="-78"/>
              </a:rPr>
              <a:t>نوزادي</a:t>
            </a:r>
          </a:p>
        </p:txBody>
      </p:sp>
      <p:sp>
        <p:nvSpPr>
          <p:cNvPr id="3" name="Content Placeholder 2"/>
          <p:cNvSpPr>
            <a:spLocks noGrp="1"/>
          </p:cNvSpPr>
          <p:nvPr>
            <p:ph idx="1"/>
          </p:nvPr>
        </p:nvSpPr>
        <p:spPr/>
        <p:txBody>
          <a:bodyPr>
            <a:normAutofit/>
          </a:bodyPr>
          <a:lstStyle/>
          <a:p>
            <a:pPr>
              <a:lnSpc>
                <a:spcPct val="150000"/>
              </a:lnSpc>
            </a:pPr>
            <a:r>
              <a:rPr lang="fa-IR" dirty="0">
                <a:cs typeface="B Yagut" panose="00000400000000000000" pitchFamily="2" charset="-78"/>
              </a:rPr>
              <a:t>برخی از کودکان ممکن است هنگام تولد یک یا دو دندان داشته باشند یا تا یک ماهگی دندان در بیاورند </a:t>
            </a:r>
            <a:r>
              <a:rPr lang="fa-IR" dirty="0" smtClean="0">
                <a:cs typeface="B Yagut" panose="00000400000000000000" pitchFamily="2" charset="-78"/>
              </a:rPr>
              <a:t>که به </a:t>
            </a:r>
            <a:r>
              <a:rPr lang="fa-IR" dirty="0">
                <a:cs typeface="B Yagut" panose="00000400000000000000" pitchFamily="2" charset="-78"/>
              </a:rPr>
              <a:t>این دندانها ، دندانهاي نوزادي می گویند</a:t>
            </a:r>
            <a:r>
              <a:rPr lang="fa-IR" dirty="0" smtClean="0">
                <a:cs typeface="B Yagut" panose="00000400000000000000" pitchFamily="2" charset="-78"/>
              </a:rPr>
              <a:t>.</a:t>
            </a:r>
          </a:p>
          <a:p>
            <a:pPr>
              <a:lnSpc>
                <a:spcPct val="150000"/>
              </a:lnSpc>
            </a:pPr>
            <a:r>
              <a:rPr lang="fa-IR" dirty="0">
                <a:cs typeface="B Yagut" panose="00000400000000000000" pitchFamily="2" charset="-78"/>
              </a:rPr>
              <a:t>این دندانها ممکن است هنگام شیر خوردن ، پستان مادر یا زبان نوزاد را زخمی کنند یا در صورت </a:t>
            </a:r>
            <a:r>
              <a:rPr lang="fa-IR" dirty="0" smtClean="0">
                <a:cs typeface="B Yagut" panose="00000400000000000000" pitchFamily="2" charset="-78"/>
              </a:rPr>
              <a:t>لقی باعث </a:t>
            </a:r>
            <a:r>
              <a:rPr lang="fa-IR" dirty="0">
                <a:cs typeface="B Yagut" panose="00000400000000000000" pitchFamily="2" charset="-78"/>
              </a:rPr>
              <a:t>خونریزي و زخمی شدن لثه نوزاد گردند. همچنین ممکن است این دندانها کنده شده و به داخل </a:t>
            </a:r>
            <a:r>
              <a:rPr lang="fa-IR" dirty="0" smtClean="0">
                <a:cs typeface="B Yagut" panose="00000400000000000000" pitchFamily="2" charset="-78"/>
              </a:rPr>
              <a:t>حلق کودك </a:t>
            </a:r>
            <a:r>
              <a:rPr lang="fa-IR" dirty="0">
                <a:cs typeface="B Yagut" panose="00000400000000000000" pitchFamily="2" charset="-78"/>
              </a:rPr>
              <a:t>بیافتند و خطر جدي ایجاد نمایند.</a:t>
            </a:r>
          </a:p>
        </p:txBody>
      </p:sp>
      <p:sp>
        <p:nvSpPr>
          <p:cNvPr id="4" name="Slide Number Placeholder 3"/>
          <p:cNvSpPr>
            <a:spLocks noGrp="1"/>
          </p:cNvSpPr>
          <p:nvPr>
            <p:ph type="sldNum" sz="quarter" idx="12"/>
          </p:nvPr>
        </p:nvSpPr>
        <p:spPr/>
        <p:txBody>
          <a:bodyPr/>
          <a:lstStyle/>
          <a:p>
            <a:fld id="{03B96216-2649-4CCC-9921-C95B8D35960D}" type="slidenum">
              <a:rPr lang="fa-IR" smtClean="0"/>
              <a:pPr/>
              <a:t>10</a:t>
            </a:fld>
            <a:endParaRPr lang="fa-IR"/>
          </a:p>
        </p:txBody>
      </p:sp>
      <p:pic>
        <p:nvPicPr>
          <p:cNvPr id="5" name="10">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38411" y="5567363"/>
            <a:ext cx="609600" cy="609600"/>
          </a:xfrm>
          <a:prstGeom prst="rect">
            <a:avLst/>
          </a:prstGeom>
        </p:spPr>
      </p:pic>
    </p:spTree>
    <p:extLst>
      <p:ext uri="{BB962C8B-B14F-4D97-AF65-F5344CB8AC3E}">
        <p14:creationId xmlns:p14="http://schemas.microsoft.com/office/powerpoint/2010/main" val="2787657195"/>
      </p:ext>
    </p:extLst>
  </p:cSld>
  <p:clrMapOvr>
    <a:masterClrMapping/>
  </p:clrMapOvr>
  <mc:AlternateContent xmlns:mc="http://schemas.openxmlformats.org/markup-compatibility/2006" xmlns:p14="http://schemas.microsoft.com/office/powerpoint/2010/main">
    <mc:Choice Requires="p14">
      <p:transition spd="slow" p14:dur="2000" advTm="38842"/>
    </mc:Choice>
    <mc:Fallback xmlns="">
      <p:transition spd="slow" advTm="3884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8684"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5"/>
                </p:tgtEl>
              </p:cMediaNode>
            </p:audio>
          </p:childTnLst>
        </p:cTn>
      </p:par>
    </p:tnLst>
  </p:timing>
  <p:extLst mod="1">
    <p:ext uri="{E180D4A7-C9FB-4DFB-919C-405C955672EB}">
      <p14:showEvtLst xmlns:p14="http://schemas.microsoft.com/office/powerpoint/2010/main">
        <p14:playEvt time="0" objId="5"/>
        <p14:stopEvt time="38718" objId="5"/>
      </p14:showEvtLst>
    </p:ext>
  </p:extLs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838200" y="420625"/>
            <a:ext cx="10515600" cy="1325563"/>
          </a:xfrm>
        </p:spPr>
        <p:txBody>
          <a:bodyPr>
            <a:normAutofit/>
          </a:bodyPr>
          <a:lstStyle/>
          <a:p>
            <a:pPr algn="ctr"/>
            <a:r>
              <a:rPr lang="fa-IR" sz="4000" dirty="0">
                <a:cs typeface="B Yagut" panose="00000400000000000000" pitchFamily="2" charset="-78"/>
              </a:rPr>
              <a:t>شكاف كام و لب</a:t>
            </a:r>
          </a:p>
        </p:txBody>
      </p:sp>
      <p:sp>
        <p:nvSpPr>
          <p:cNvPr id="5" name="Content Placeholder 4"/>
          <p:cNvSpPr>
            <a:spLocks noGrp="1"/>
          </p:cNvSpPr>
          <p:nvPr>
            <p:ph idx="1"/>
          </p:nvPr>
        </p:nvSpPr>
        <p:spPr>
          <a:xfrm>
            <a:off x="838200" y="1666750"/>
            <a:ext cx="10515600" cy="4689599"/>
          </a:xfrm>
        </p:spPr>
        <p:txBody>
          <a:bodyPr>
            <a:normAutofit lnSpcReduction="10000"/>
          </a:bodyPr>
          <a:lstStyle/>
          <a:p>
            <a:pPr marL="0" indent="0">
              <a:lnSpc>
                <a:spcPct val="150000"/>
              </a:lnSpc>
              <a:buNone/>
            </a:pPr>
            <a:r>
              <a:rPr lang="fa-IR" sz="2700" dirty="0" smtClean="0">
                <a:cs typeface="B Yagut" panose="00000400000000000000" pitchFamily="2" charset="-78"/>
              </a:rPr>
              <a:t>به علت وجود </a:t>
            </a:r>
            <a:r>
              <a:rPr lang="fa-IR" sz="2700" dirty="0">
                <a:cs typeface="B Yagut" panose="00000400000000000000" pitchFamily="2" charset="-78"/>
              </a:rPr>
              <a:t>شكاف در كام و وجود ارتباط غير طبیعي بين دهان و </a:t>
            </a:r>
            <a:r>
              <a:rPr lang="fa-IR" sz="2700" dirty="0" smtClean="0">
                <a:cs typeface="B Yagut" panose="00000400000000000000" pitchFamily="2" charset="-78"/>
              </a:rPr>
              <a:t>بیني،عمل </a:t>
            </a:r>
            <a:r>
              <a:rPr lang="fa-IR" sz="2700" dirty="0">
                <a:cs typeface="B Yagut" panose="00000400000000000000" pitchFamily="2" charset="-78"/>
              </a:rPr>
              <a:t>مكیدن توسط كودك به خوبي میسر </a:t>
            </a:r>
            <a:r>
              <a:rPr lang="fa-IR" sz="2700" dirty="0" smtClean="0">
                <a:cs typeface="B Yagut" panose="00000400000000000000" pitchFamily="2" charset="-78"/>
              </a:rPr>
              <a:t>نمي باشد</a:t>
            </a:r>
            <a:r>
              <a:rPr lang="fa-IR" sz="2700" dirty="0">
                <a:cs typeface="B Yagut" panose="00000400000000000000" pitchFamily="2" charset="-78"/>
              </a:rPr>
              <a:t>. بنابراین </a:t>
            </a:r>
            <a:r>
              <a:rPr lang="fa-IR" sz="2700" dirty="0" smtClean="0">
                <a:cs typeface="B Yagut" panose="00000400000000000000" pitchFamily="2" charset="-78"/>
              </a:rPr>
              <a:t>قسمتي از </a:t>
            </a:r>
            <a:r>
              <a:rPr lang="fa-IR" sz="2700" dirty="0">
                <a:cs typeface="B Yagut" panose="00000400000000000000" pitchFamily="2" charset="-78"/>
              </a:rPr>
              <a:t>شير مكیده شده از راه بیني به بيرون رانده </a:t>
            </a:r>
            <a:r>
              <a:rPr lang="fa-IR" sz="2700" dirty="0" smtClean="0">
                <a:cs typeface="B Yagut" panose="00000400000000000000" pitchFamily="2" charset="-78"/>
              </a:rPr>
              <a:t>مي شود</a:t>
            </a:r>
            <a:r>
              <a:rPr lang="fa-IR" sz="2700" dirty="0">
                <a:cs typeface="B Yagut" panose="00000400000000000000" pitchFamily="2" charset="-78"/>
              </a:rPr>
              <a:t>. </a:t>
            </a:r>
            <a:endParaRPr lang="fa-IR" sz="2700" dirty="0" smtClean="0">
              <a:cs typeface="B Yagut" panose="00000400000000000000" pitchFamily="2" charset="-78"/>
            </a:endParaRPr>
          </a:p>
          <a:p>
            <a:pPr marL="0" indent="0">
              <a:lnSpc>
                <a:spcPct val="150000"/>
              </a:lnSpc>
              <a:buNone/>
            </a:pPr>
            <a:r>
              <a:rPr lang="fa-IR" sz="2700" dirty="0" smtClean="0">
                <a:cs typeface="B Yagut" panose="00000400000000000000" pitchFamily="2" charset="-78"/>
              </a:rPr>
              <a:t>مشكلات کودکان دارای شکاف کام و لب:</a:t>
            </a:r>
            <a:endParaRPr lang="fa-IR" sz="2700" dirty="0">
              <a:cs typeface="B Yagut" panose="00000400000000000000" pitchFamily="2" charset="-78"/>
            </a:endParaRPr>
          </a:p>
          <a:p>
            <a:pPr marL="0" indent="0">
              <a:lnSpc>
                <a:spcPct val="150000"/>
              </a:lnSpc>
              <a:buNone/>
            </a:pPr>
            <a:r>
              <a:rPr lang="fa-IR" sz="2700" dirty="0" smtClean="0">
                <a:cs typeface="B Yagut" panose="00000400000000000000" pitchFamily="2" charset="-78"/>
              </a:rPr>
              <a:t>الف</a:t>
            </a:r>
            <a:r>
              <a:rPr lang="fa-IR" sz="2700" dirty="0">
                <a:cs typeface="B Yagut" panose="00000400000000000000" pitchFamily="2" charset="-78"/>
              </a:rPr>
              <a:t>) مشكلات اولیه (قبل از جراحي): شامل مشكلات راه هوایي </a:t>
            </a:r>
            <a:r>
              <a:rPr lang="fa-IR" sz="2700" dirty="0" smtClean="0">
                <a:cs typeface="B Yagut" panose="00000400000000000000" pitchFamily="2" charset="-78"/>
              </a:rPr>
              <a:t>و تغذیه اي </a:t>
            </a:r>
            <a:r>
              <a:rPr lang="fa-IR" sz="2700" dirty="0">
                <a:cs typeface="B Yagut" panose="00000400000000000000" pitchFamily="2" charset="-78"/>
              </a:rPr>
              <a:t>كودك كه با جراحي قابل درمان مي باشد و مشكلات روحي و رواني والدین.</a:t>
            </a:r>
          </a:p>
          <a:p>
            <a:pPr marL="0" indent="0">
              <a:lnSpc>
                <a:spcPct val="150000"/>
              </a:lnSpc>
              <a:buNone/>
            </a:pPr>
            <a:r>
              <a:rPr lang="fa-IR" sz="2700" dirty="0">
                <a:cs typeface="B Yagut" panose="00000400000000000000" pitchFamily="2" charset="-78"/>
              </a:rPr>
              <a:t>ب) مشكلات ثانویه</a:t>
            </a:r>
            <a:r>
              <a:rPr lang="fa-IR" sz="2700" b="1" dirty="0">
                <a:cs typeface="B Yagut" panose="00000400000000000000" pitchFamily="2" charset="-78"/>
              </a:rPr>
              <a:t>: </a:t>
            </a:r>
            <a:r>
              <a:rPr lang="fa-IR" sz="2700" dirty="0">
                <a:cs typeface="B Yagut" panose="00000400000000000000" pitchFamily="2" charset="-78"/>
              </a:rPr>
              <a:t>شامل اختلالات گفتاري، شنوایي، دنداني،نواقص ظاهري و زیبایي</a:t>
            </a:r>
          </a:p>
          <a:p>
            <a:pPr marL="0" indent="0">
              <a:lnSpc>
                <a:spcPct val="150000"/>
              </a:lnSpc>
              <a:buNone/>
            </a:pPr>
            <a:endParaRPr lang="fa-IR" sz="2700" dirty="0">
              <a:cs typeface="B Yagut" panose="00000400000000000000" pitchFamily="2" charset="-78"/>
            </a:endParaRPr>
          </a:p>
        </p:txBody>
      </p:sp>
      <p:pic>
        <p:nvPicPr>
          <p:cNvPr id="6" name="Picture 5"/>
          <p:cNvPicPr>
            <a:picLocks noChangeAspect="1"/>
          </p:cNvPicPr>
          <p:nvPr/>
        </p:nvPicPr>
        <p:blipFill>
          <a:blip r:embed="rId4" cstate="print"/>
          <a:stretch>
            <a:fillRect/>
          </a:stretch>
        </p:blipFill>
        <p:spPr>
          <a:xfrm>
            <a:off x="1030309" y="365125"/>
            <a:ext cx="2524259" cy="1301626"/>
          </a:xfrm>
          <a:prstGeom prst="rect">
            <a:avLst/>
          </a:prstGeom>
        </p:spPr>
      </p:pic>
      <p:sp>
        <p:nvSpPr>
          <p:cNvPr id="7" name="Slide Number Placeholder 6"/>
          <p:cNvSpPr>
            <a:spLocks noGrp="1"/>
          </p:cNvSpPr>
          <p:nvPr>
            <p:ph type="sldNum" sz="quarter" idx="12"/>
          </p:nvPr>
        </p:nvSpPr>
        <p:spPr/>
        <p:txBody>
          <a:bodyPr/>
          <a:lstStyle/>
          <a:p>
            <a:fld id="{03B96216-2649-4CCC-9921-C95B8D35960D}" type="slidenum">
              <a:rPr lang="fa-IR" smtClean="0"/>
              <a:pPr/>
              <a:t>11</a:t>
            </a:fld>
            <a:endParaRPr lang="fa-IR"/>
          </a:p>
        </p:txBody>
      </p:sp>
      <p:pic>
        <p:nvPicPr>
          <p:cNvPr id="8" name="۳۱۰">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cstate="print"/>
          <a:stretch>
            <a:fillRect/>
          </a:stretch>
        </p:blipFill>
        <p:spPr>
          <a:xfrm>
            <a:off x="11173497" y="5872163"/>
            <a:ext cx="609600" cy="609600"/>
          </a:xfrm>
          <a:prstGeom prst="rect">
            <a:avLst/>
          </a:prstGeom>
        </p:spPr>
      </p:pic>
    </p:spTree>
    <p:extLst>
      <p:ext uri="{BB962C8B-B14F-4D97-AF65-F5344CB8AC3E}">
        <p14:creationId xmlns:p14="http://schemas.microsoft.com/office/powerpoint/2010/main" val="1396446373"/>
      </p:ext>
    </p:extLst>
  </p:cSld>
  <p:clrMapOvr>
    <a:masterClrMapping/>
  </p:clrMapOvr>
  <mc:AlternateContent xmlns:mc="http://schemas.openxmlformats.org/markup-compatibility/2006" xmlns:p14="http://schemas.microsoft.com/office/powerpoint/2010/main">
    <mc:Choice Requires="p14">
      <p:transition spd="slow" p14:dur="2000" advTm="37257"/>
    </mc:Choice>
    <mc:Fallback xmlns="">
      <p:transition spd="slow" advTm="3725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6339"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8"/>
                </p:tgtEl>
              </p:cMediaNode>
            </p:audio>
          </p:childTnLst>
        </p:cTn>
      </p:par>
    </p:tnLst>
  </p:timing>
  <p:extLst mod="1">
    <p:ext uri="{E180D4A7-C9FB-4DFB-919C-405C955672EB}">
      <p14:showEvtLst xmlns:p14="http://schemas.microsoft.com/office/powerpoint/2010/main">
        <p14:playEvt time="1" objId="8"/>
        <p14:stopEvt time="36376" objId="8"/>
      </p14:showEvtLst>
    </p:ext>
  </p:extLs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7036" y="365125"/>
            <a:ext cx="11544300" cy="1325563"/>
          </a:xfrm>
        </p:spPr>
        <p:txBody>
          <a:bodyPr>
            <a:normAutofit/>
          </a:bodyPr>
          <a:lstStyle/>
          <a:p>
            <a:r>
              <a:rPr lang="fa-IR" sz="3600" dirty="0" smtClean="0">
                <a:cs typeface="B Yagut" panose="00000400000000000000" pitchFamily="2" charset="-78"/>
              </a:rPr>
              <a:t>ویژگی شیشه </a:t>
            </a:r>
            <a:r>
              <a:rPr lang="fa-IR" sz="3600" dirty="0">
                <a:cs typeface="B Yagut" panose="00000400000000000000" pitchFamily="2" charset="-78"/>
              </a:rPr>
              <a:t>و </a:t>
            </a:r>
            <a:r>
              <a:rPr lang="fa-IR" sz="3600" dirty="0" smtClean="0">
                <a:cs typeface="B Yagut" panose="00000400000000000000" pitchFamily="2" charset="-78"/>
              </a:rPr>
              <a:t>سرشیشه مخصوص شیرخواران </a:t>
            </a:r>
            <a:r>
              <a:rPr lang="fa-IR" sz="3600" dirty="0">
                <a:cs typeface="B Yagut" panose="00000400000000000000" pitchFamily="2" charset="-78"/>
              </a:rPr>
              <a:t>داراي شكاف كام و لب</a:t>
            </a:r>
          </a:p>
        </p:txBody>
      </p:sp>
      <p:sp>
        <p:nvSpPr>
          <p:cNvPr id="3" name="Content Placeholder 2"/>
          <p:cNvSpPr>
            <a:spLocks noGrp="1"/>
          </p:cNvSpPr>
          <p:nvPr>
            <p:ph idx="1"/>
          </p:nvPr>
        </p:nvSpPr>
        <p:spPr/>
        <p:txBody>
          <a:bodyPr>
            <a:normAutofit/>
          </a:bodyPr>
          <a:lstStyle/>
          <a:p>
            <a:pPr>
              <a:lnSpc>
                <a:spcPct val="150000"/>
              </a:lnSpc>
              <a:buFont typeface="Wingdings" panose="05000000000000000000" pitchFamily="2" charset="2"/>
              <a:buChar char="Ø"/>
            </a:pPr>
            <a:r>
              <a:rPr lang="fa-IR" sz="2700" dirty="0">
                <a:cs typeface="B Yagut" panose="00000400000000000000" pitchFamily="2" charset="-78"/>
              </a:rPr>
              <a:t>سرشیشه یا پستانك باید </a:t>
            </a:r>
            <a:r>
              <a:rPr lang="fa-IR" sz="2700" dirty="0" smtClean="0">
                <a:cs typeface="B Yagut" panose="00000400000000000000" pitchFamily="2" charset="-78"/>
              </a:rPr>
              <a:t>حتي الامكان </a:t>
            </a:r>
            <a:r>
              <a:rPr lang="fa-IR" sz="2700" dirty="0">
                <a:cs typeface="B Yagut" panose="00000400000000000000" pitchFamily="2" charset="-78"/>
              </a:rPr>
              <a:t>طویل </a:t>
            </a:r>
            <a:r>
              <a:rPr lang="fa-IR" sz="2700" dirty="0" smtClean="0">
                <a:cs typeface="B Yagut" panose="00000400000000000000" pitchFamily="2" charset="-78"/>
              </a:rPr>
              <a:t>باشد.</a:t>
            </a:r>
          </a:p>
          <a:p>
            <a:pPr>
              <a:lnSpc>
                <a:spcPct val="150000"/>
              </a:lnSpc>
              <a:buFont typeface="Wingdings" panose="05000000000000000000" pitchFamily="2" charset="2"/>
              <a:buChar char="Ø"/>
            </a:pPr>
            <a:r>
              <a:rPr lang="fa-IR" sz="2700" dirty="0" smtClean="0">
                <a:cs typeface="B Yagut" panose="00000400000000000000" pitchFamily="2" charset="-78"/>
              </a:rPr>
              <a:t>پستانك </a:t>
            </a:r>
            <a:r>
              <a:rPr lang="fa-IR" sz="2700" dirty="0">
                <a:cs typeface="B Yagut" panose="00000400000000000000" pitchFamily="2" charset="-78"/>
              </a:rPr>
              <a:t>نرم و بقدر كافي ضخیم باشد. </a:t>
            </a:r>
          </a:p>
          <a:p>
            <a:pPr>
              <a:lnSpc>
                <a:spcPct val="150000"/>
              </a:lnSpc>
              <a:buFont typeface="Wingdings" panose="05000000000000000000" pitchFamily="2" charset="2"/>
              <a:buChar char="Ø"/>
            </a:pPr>
            <a:r>
              <a:rPr lang="fa-IR" sz="2700" dirty="0">
                <a:cs typeface="B Yagut" panose="00000400000000000000" pitchFamily="2" charset="-78"/>
              </a:rPr>
              <a:t>سوراخ نوك پستانك باید قدري </a:t>
            </a:r>
            <a:r>
              <a:rPr lang="fa-IR" sz="2700" dirty="0" smtClean="0">
                <a:cs typeface="B Yagut" panose="00000400000000000000" pitchFamily="2" charset="-78"/>
              </a:rPr>
              <a:t>پایين تر </a:t>
            </a:r>
            <a:r>
              <a:rPr lang="fa-IR" sz="2700" dirty="0">
                <a:cs typeface="B Yagut" panose="00000400000000000000" pitchFamily="2" charset="-78"/>
              </a:rPr>
              <a:t>از معمول به طرف زبان </a:t>
            </a:r>
            <a:r>
              <a:rPr lang="fa-IR" sz="2700" dirty="0" smtClean="0">
                <a:cs typeface="B Yagut" panose="00000400000000000000" pitchFamily="2" charset="-78"/>
              </a:rPr>
              <a:t>باشد</a:t>
            </a:r>
            <a:r>
              <a:rPr lang="fa-IR" sz="2700" dirty="0">
                <a:cs typeface="B Yagut" panose="00000400000000000000" pitchFamily="2" charset="-78"/>
              </a:rPr>
              <a:t>.</a:t>
            </a:r>
          </a:p>
          <a:p>
            <a:pPr>
              <a:lnSpc>
                <a:spcPct val="150000"/>
              </a:lnSpc>
              <a:buFont typeface="Wingdings" panose="05000000000000000000" pitchFamily="2" charset="2"/>
              <a:buChar char="Ø"/>
            </a:pPr>
            <a:r>
              <a:rPr lang="fa-IR" sz="2700" dirty="0">
                <a:cs typeface="B Yagut" panose="00000400000000000000" pitchFamily="2" charset="-78"/>
              </a:rPr>
              <a:t>شیشه محتوي شير از جنس پلاستیك نرم و مدرج </a:t>
            </a:r>
            <a:r>
              <a:rPr lang="fa-IR" sz="2700" dirty="0" smtClean="0">
                <a:cs typeface="B Yagut" panose="00000400000000000000" pitchFamily="2" charset="-78"/>
              </a:rPr>
              <a:t>باشد.</a:t>
            </a:r>
            <a:endParaRPr lang="fa-IR" sz="2700" dirty="0">
              <a:cs typeface="B Yagut" panose="00000400000000000000" pitchFamily="2" charset="-78"/>
            </a:endParaRPr>
          </a:p>
        </p:txBody>
      </p:sp>
      <p:pic>
        <p:nvPicPr>
          <p:cNvPr id="5" name="Picture 4"/>
          <p:cNvPicPr>
            <a:picLocks noChangeAspect="1"/>
          </p:cNvPicPr>
          <p:nvPr/>
        </p:nvPicPr>
        <p:blipFill rotWithShape="1">
          <a:blip r:embed="rId4" cstate="print">
            <a:extLst>
              <a:ext uri="{28A0092B-C50C-407E-A947-70E740481C1C}">
                <a14:useLocalDpi xmlns:a14="http://schemas.microsoft.com/office/drawing/2010/main" val="0"/>
              </a:ext>
            </a:extLst>
          </a:blip>
          <a:srcRect l="36799" t="18967" r="32906"/>
          <a:stretch/>
        </p:blipFill>
        <p:spPr>
          <a:xfrm>
            <a:off x="741908" y="2177335"/>
            <a:ext cx="2137893" cy="4314422"/>
          </a:xfrm>
          <a:prstGeom prst="rect">
            <a:avLst/>
          </a:prstGeom>
        </p:spPr>
      </p:pic>
      <p:sp>
        <p:nvSpPr>
          <p:cNvPr id="6" name="Slide Number Placeholder 5"/>
          <p:cNvSpPr>
            <a:spLocks noGrp="1"/>
          </p:cNvSpPr>
          <p:nvPr>
            <p:ph type="sldNum" sz="quarter" idx="12"/>
          </p:nvPr>
        </p:nvSpPr>
        <p:spPr/>
        <p:txBody>
          <a:bodyPr/>
          <a:lstStyle/>
          <a:p>
            <a:fld id="{03B96216-2649-4CCC-9921-C95B8D35960D}" type="slidenum">
              <a:rPr lang="fa-IR" smtClean="0"/>
              <a:pPr/>
              <a:t>12</a:t>
            </a:fld>
            <a:endParaRPr lang="fa-IR"/>
          </a:p>
        </p:txBody>
      </p:sp>
      <p:pic>
        <p:nvPicPr>
          <p:cNvPr id="7" name="۳۱۱">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cstate="print"/>
          <a:stretch>
            <a:fillRect/>
          </a:stretch>
        </p:blipFill>
        <p:spPr>
          <a:xfrm>
            <a:off x="11049000" y="5746750"/>
            <a:ext cx="609600" cy="609600"/>
          </a:xfrm>
          <a:prstGeom prst="rect">
            <a:avLst/>
          </a:prstGeom>
        </p:spPr>
      </p:pic>
    </p:spTree>
    <p:extLst>
      <p:ext uri="{BB962C8B-B14F-4D97-AF65-F5344CB8AC3E}">
        <p14:creationId xmlns:p14="http://schemas.microsoft.com/office/powerpoint/2010/main" val="205720020"/>
      </p:ext>
    </p:extLst>
  </p:cSld>
  <p:clrMapOvr>
    <a:masterClrMapping/>
  </p:clrMapOvr>
  <mc:AlternateContent xmlns:mc="http://schemas.openxmlformats.org/markup-compatibility/2006" xmlns:p14="http://schemas.microsoft.com/office/powerpoint/2010/main">
    <mc:Choice Requires="p14">
      <p:transition spd="slow" p14:dur="2000" advTm="24556"/>
    </mc:Choice>
    <mc:Fallback xmlns="">
      <p:transition spd="slow" advTm="2455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373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7"/>
                </p:tgtEl>
              </p:cMediaNode>
            </p:audio>
          </p:childTnLst>
        </p:cTn>
      </p:par>
    </p:tnLst>
  </p:timing>
  <p:extLst mod="1">
    <p:ext uri="{E180D4A7-C9FB-4DFB-919C-405C955672EB}">
      <p14:showEvtLst xmlns:p14="http://schemas.microsoft.com/office/powerpoint/2010/main">
        <p14:playEvt time="0" objId="7"/>
        <p14:stopEvt time="23764" objId="7"/>
      </p14:showEvtLst>
    </p:ext>
  </p:extLs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29936" y="365125"/>
            <a:ext cx="11513128" cy="1325563"/>
          </a:xfrm>
        </p:spPr>
        <p:txBody>
          <a:bodyPr>
            <a:normAutofit/>
          </a:bodyPr>
          <a:lstStyle/>
          <a:p>
            <a:pPr algn="ctr"/>
            <a:r>
              <a:rPr lang="fa-IR" sz="4000" dirty="0" smtClean="0">
                <a:cs typeface="B Yagut" panose="00000400000000000000" pitchFamily="2" charset="-78"/>
              </a:rPr>
              <a:t>وضعیت </a:t>
            </a:r>
            <a:r>
              <a:rPr lang="fa-IR" sz="4000" dirty="0">
                <a:cs typeface="B Yagut" panose="00000400000000000000" pitchFamily="2" charset="-78"/>
              </a:rPr>
              <a:t>نگهداري </a:t>
            </a:r>
            <a:r>
              <a:rPr lang="fa-IR" sz="4000" dirty="0" smtClean="0">
                <a:cs typeface="B Yagut" panose="00000400000000000000" pitchFamily="2" charset="-78"/>
              </a:rPr>
              <a:t>شيرخواردارای شکاف کام ولب </a:t>
            </a:r>
            <a:r>
              <a:rPr lang="fa-IR" sz="4000" dirty="0">
                <a:cs typeface="B Yagut" panose="00000400000000000000" pitchFamily="2" charset="-78"/>
              </a:rPr>
              <a:t>در حين </a:t>
            </a:r>
            <a:r>
              <a:rPr lang="fa-IR" sz="4000" dirty="0" smtClean="0">
                <a:cs typeface="B Yagut" panose="00000400000000000000" pitchFamily="2" charset="-78"/>
              </a:rPr>
              <a:t>شيرخوردن</a:t>
            </a:r>
            <a:endParaRPr lang="fa-IR" sz="4000" dirty="0">
              <a:cs typeface="B Yagut" panose="00000400000000000000" pitchFamily="2" charset="-78"/>
            </a:endParaRPr>
          </a:p>
        </p:txBody>
      </p:sp>
      <p:sp>
        <p:nvSpPr>
          <p:cNvPr id="3" name="Content Placeholder 2"/>
          <p:cNvSpPr>
            <a:spLocks noGrp="1"/>
          </p:cNvSpPr>
          <p:nvPr>
            <p:ph idx="1"/>
          </p:nvPr>
        </p:nvSpPr>
        <p:spPr>
          <a:xfrm>
            <a:off x="838199" y="1584101"/>
            <a:ext cx="10929079" cy="4803820"/>
          </a:xfrm>
        </p:spPr>
        <p:txBody>
          <a:bodyPr>
            <a:normAutofit/>
          </a:bodyPr>
          <a:lstStyle/>
          <a:p>
            <a:pPr>
              <a:lnSpc>
                <a:spcPct val="150000"/>
              </a:lnSpc>
            </a:pPr>
            <a:r>
              <a:rPr lang="fa-IR" sz="2700" dirty="0" smtClean="0">
                <a:cs typeface="B Yagut" panose="00000400000000000000" pitchFamily="2" charset="-78"/>
              </a:rPr>
              <a:t>كودك </a:t>
            </a:r>
            <a:r>
              <a:rPr lang="fa-IR" sz="2700" dirty="0">
                <a:cs typeface="B Yagut" panose="00000400000000000000" pitchFamily="2" charset="-78"/>
              </a:rPr>
              <a:t>با یك زاویه ٣٠ الي ۴۵ درجه </a:t>
            </a:r>
            <a:r>
              <a:rPr lang="fa-IR" sz="2700" dirty="0" smtClean="0">
                <a:cs typeface="B Yagut" panose="00000400000000000000" pitchFamily="2" charset="-78"/>
              </a:rPr>
              <a:t>و ترجیحاً </a:t>
            </a:r>
            <a:r>
              <a:rPr lang="fa-IR" sz="2700" dirty="0">
                <a:cs typeface="B Yagut" panose="00000400000000000000" pitchFamily="2" charset="-78"/>
              </a:rPr>
              <a:t>در آغوش چپ </a:t>
            </a:r>
            <a:r>
              <a:rPr lang="fa-IR" sz="2700" dirty="0" smtClean="0">
                <a:cs typeface="B Yagut" panose="00000400000000000000" pitchFamily="2" charset="-78"/>
              </a:rPr>
              <a:t>مادر نگهداري شود </a:t>
            </a:r>
            <a:r>
              <a:rPr lang="fa-IR" sz="2700" dirty="0">
                <a:cs typeface="B Yagut" panose="00000400000000000000" pitchFamily="2" charset="-78"/>
              </a:rPr>
              <a:t>و شير باید از طریق </a:t>
            </a:r>
            <a:r>
              <a:rPr lang="fa-IR" sz="2700" dirty="0" smtClean="0">
                <a:cs typeface="B Yagut" panose="00000400000000000000" pitchFamily="2" charset="-78"/>
              </a:rPr>
              <a:t>پستانك مستقیماً </a:t>
            </a:r>
            <a:r>
              <a:rPr lang="fa-IR" sz="2700" dirty="0">
                <a:cs typeface="B Yagut" panose="00000400000000000000" pitchFamily="2" charset="-78"/>
              </a:rPr>
              <a:t>به قسمت عقب دهان رانده </a:t>
            </a:r>
            <a:r>
              <a:rPr lang="fa-IR" sz="2700" dirty="0" smtClean="0">
                <a:cs typeface="B Yagut" panose="00000400000000000000" pitchFamily="2" charset="-78"/>
              </a:rPr>
              <a:t>شود.</a:t>
            </a:r>
          </a:p>
          <a:p>
            <a:pPr>
              <a:lnSpc>
                <a:spcPct val="150000"/>
              </a:lnSpc>
            </a:pPr>
            <a:endParaRPr lang="fa-IR" sz="2700" dirty="0" smtClean="0">
              <a:cs typeface="B Yagut" panose="00000400000000000000" pitchFamily="2" charset="-78"/>
            </a:endParaRPr>
          </a:p>
          <a:p>
            <a:pPr>
              <a:lnSpc>
                <a:spcPct val="150000"/>
              </a:lnSpc>
              <a:buNone/>
            </a:pPr>
            <a:endParaRPr lang="fa-IR" sz="2700" dirty="0" smtClean="0">
              <a:cs typeface="B Yagut" panose="00000400000000000000" pitchFamily="2" charset="-78"/>
            </a:endParaRPr>
          </a:p>
          <a:p>
            <a:pPr>
              <a:lnSpc>
                <a:spcPct val="150000"/>
              </a:lnSpc>
            </a:pPr>
            <a:r>
              <a:rPr lang="fa-IR" sz="2700" dirty="0" smtClean="0">
                <a:cs typeface="B Yagut" panose="00000400000000000000" pitchFamily="2" charset="-78"/>
              </a:rPr>
              <a:t>برگشت شير از طریق بیني و یا استفراغ كودك اهمیتي ندارد، ولي بهتر است در صورت بروز این حالت، تغذیه را براي لحظاتي متوقف نموده تا نوزاد و شيرخوار فرصتي براي باز كردن راه هوایي خود پیدا كرده و براي تغذیه مجدد آماده شود.</a:t>
            </a:r>
            <a:endParaRPr lang="fa-IR" sz="2700" dirty="0">
              <a:cs typeface="B Yagut" panose="00000400000000000000" pitchFamily="2" charset="-78"/>
            </a:endParaRPr>
          </a:p>
        </p:txBody>
      </p:sp>
      <p:pic>
        <p:nvPicPr>
          <p:cNvPr id="4" name="Picture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573966" y="2721453"/>
            <a:ext cx="2383437" cy="1717720"/>
          </a:xfrm>
          <a:prstGeom prst="rect">
            <a:avLst/>
          </a:prstGeom>
        </p:spPr>
      </p:pic>
      <p:sp>
        <p:nvSpPr>
          <p:cNvPr id="5" name="Slide Number Placeholder 4"/>
          <p:cNvSpPr>
            <a:spLocks noGrp="1"/>
          </p:cNvSpPr>
          <p:nvPr>
            <p:ph type="sldNum" sz="quarter" idx="12"/>
          </p:nvPr>
        </p:nvSpPr>
        <p:spPr/>
        <p:txBody>
          <a:bodyPr/>
          <a:lstStyle/>
          <a:p>
            <a:fld id="{03B96216-2649-4CCC-9921-C95B8D35960D}" type="slidenum">
              <a:rPr lang="fa-IR" smtClean="0"/>
              <a:pPr/>
              <a:t>13</a:t>
            </a:fld>
            <a:endParaRPr lang="fa-IR"/>
          </a:p>
        </p:txBody>
      </p:sp>
      <p:pic>
        <p:nvPicPr>
          <p:cNvPr id="7" name="۳۱۲">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cstate="print"/>
          <a:stretch>
            <a:fillRect/>
          </a:stretch>
        </p:blipFill>
        <p:spPr>
          <a:xfrm>
            <a:off x="11353800" y="5929312"/>
            <a:ext cx="609600" cy="609600"/>
          </a:xfrm>
          <a:prstGeom prst="rect">
            <a:avLst/>
          </a:prstGeom>
        </p:spPr>
      </p:pic>
    </p:spTree>
    <p:extLst>
      <p:ext uri="{BB962C8B-B14F-4D97-AF65-F5344CB8AC3E}">
        <p14:creationId xmlns:p14="http://schemas.microsoft.com/office/powerpoint/2010/main" val="2658870168"/>
      </p:ext>
    </p:extLst>
  </p:cSld>
  <p:clrMapOvr>
    <a:masterClrMapping/>
  </p:clrMapOvr>
  <mc:AlternateContent xmlns:mc="http://schemas.openxmlformats.org/markup-compatibility/2006" xmlns:p14="http://schemas.microsoft.com/office/powerpoint/2010/main">
    <mc:Choice Requires="p14">
      <p:transition spd="slow" p14:dur="2000" advTm="37895"/>
    </mc:Choice>
    <mc:Fallback xmlns="">
      <p:transition spd="slow" advTm="3789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657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7"/>
                </p:tgtEl>
              </p:cMediaNode>
            </p:audio>
          </p:childTnLst>
        </p:cTn>
      </p:par>
    </p:tnLst>
  </p:timing>
  <p:extLst mod="1">
    <p:ext uri="{E180D4A7-C9FB-4DFB-919C-405C955672EB}">
      <p14:showEvtLst xmlns:p14="http://schemas.microsoft.com/office/powerpoint/2010/main">
        <p14:playEvt time="0" objId="7"/>
        <p14:stopEvt time="36604" objId="7"/>
      </p14:showEvtLst>
    </p:ext>
  </p:extLs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fa-IR" sz="4000" dirty="0" smtClean="0">
                <a:cs typeface="B Yagut" panose="00000400000000000000" pitchFamily="2" charset="-78"/>
              </a:rPr>
              <a:t>علائم رویش دندان کودک</a:t>
            </a:r>
            <a:endParaRPr lang="fa-IR" sz="4000" dirty="0"/>
          </a:p>
        </p:txBody>
      </p:sp>
      <p:sp>
        <p:nvSpPr>
          <p:cNvPr id="3" name="Content Placeholder 2"/>
          <p:cNvSpPr>
            <a:spLocks noGrp="1"/>
          </p:cNvSpPr>
          <p:nvPr>
            <p:ph idx="1"/>
          </p:nvPr>
        </p:nvSpPr>
        <p:spPr/>
        <p:txBody>
          <a:bodyPr>
            <a:noAutofit/>
          </a:bodyPr>
          <a:lstStyle/>
          <a:p>
            <a:pPr>
              <a:lnSpc>
                <a:spcPct val="150000"/>
              </a:lnSpc>
              <a:buFont typeface="Wingdings" panose="05000000000000000000" pitchFamily="2" charset="2"/>
              <a:buChar char="Ø"/>
            </a:pPr>
            <a:r>
              <a:rPr lang="fa-IR" sz="2700" dirty="0" smtClean="0">
                <a:cs typeface="B Yagut" panose="00000400000000000000" pitchFamily="2" charset="-78"/>
              </a:rPr>
              <a:t>برجستگی لثه و خارش درمحل رویش دندان</a:t>
            </a:r>
          </a:p>
          <a:p>
            <a:pPr>
              <a:lnSpc>
                <a:spcPct val="150000"/>
              </a:lnSpc>
              <a:buFont typeface="Wingdings" panose="05000000000000000000" pitchFamily="2" charset="2"/>
              <a:buChar char="Ø"/>
            </a:pPr>
            <a:r>
              <a:rPr lang="fa-IR" sz="2700" dirty="0" smtClean="0">
                <a:cs typeface="B Yagut" panose="00000400000000000000" pitchFamily="2" charset="-78"/>
              </a:rPr>
              <a:t>افزایش بزاق و خارج شدن آب از دهان نوزاد</a:t>
            </a:r>
          </a:p>
          <a:p>
            <a:pPr>
              <a:lnSpc>
                <a:spcPct val="150000"/>
              </a:lnSpc>
              <a:buFont typeface="Wingdings" panose="05000000000000000000" pitchFamily="2" charset="2"/>
              <a:buChar char="Ø"/>
            </a:pPr>
            <a:r>
              <a:rPr lang="fa-IR" sz="2700" dirty="0" smtClean="0">
                <a:cs typeface="B Yagut" panose="00000400000000000000" pitchFamily="2" charset="-78"/>
              </a:rPr>
              <a:t>ناراحتی و گریه زیاد</a:t>
            </a:r>
          </a:p>
          <a:p>
            <a:pPr>
              <a:lnSpc>
                <a:spcPct val="150000"/>
              </a:lnSpc>
              <a:buFont typeface="Wingdings" panose="05000000000000000000" pitchFamily="2" charset="2"/>
              <a:buChar char="Ø"/>
            </a:pPr>
            <a:r>
              <a:rPr lang="fa-IR" sz="2700" dirty="0" smtClean="0">
                <a:cs typeface="B Yagut" panose="00000400000000000000" pitchFamily="2" charset="-78"/>
              </a:rPr>
              <a:t>بی خوابی</a:t>
            </a:r>
          </a:p>
          <a:p>
            <a:pPr>
              <a:lnSpc>
                <a:spcPct val="150000"/>
              </a:lnSpc>
              <a:buFont typeface="Wingdings" panose="05000000000000000000" pitchFamily="2" charset="2"/>
              <a:buChar char="Ø"/>
            </a:pPr>
            <a:r>
              <a:rPr lang="fa-IR" sz="2700" dirty="0" smtClean="0">
                <a:cs typeface="B Yagut" panose="00000400000000000000" pitchFamily="2" charset="-78"/>
              </a:rPr>
              <a:t>نوک زدن دندان از لای  لثه</a:t>
            </a:r>
          </a:p>
          <a:p>
            <a:pPr>
              <a:lnSpc>
                <a:spcPct val="150000"/>
              </a:lnSpc>
              <a:buFont typeface="Wingdings" panose="05000000000000000000" pitchFamily="2" charset="2"/>
              <a:buChar char="Ø"/>
            </a:pPr>
            <a:r>
              <a:rPr lang="fa-IR" sz="2700" dirty="0" smtClean="0">
                <a:cs typeface="B Yagut" panose="00000400000000000000" pitchFamily="2" charset="-78"/>
              </a:rPr>
              <a:t>قرمزی و التهاب لثه در ناحیه جلویی فک پایین</a:t>
            </a:r>
          </a:p>
          <a:p>
            <a:pPr>
              <a:lnSpc>
                <a:spcPct val="150000"/>
              </a:lnSpc>
              <a:buFont typeface="Wingdings" panose="05000000000000000000" pitchFamily="2" charset="2"/>
              <a:buChar char="Ø"/>
            </a:pPr>
            <a:endParaRPr lang="fa-IR" sz="2700" dirty="0" smtClean="0">
              <a:cs typeface="B Yagut" panose="00000400000000000000" pitchFamily="2" charset="-78"/>
            </a:endParaRPr>
          </a:p>
          <a:p>
            <a:pPr>
              <a:buNone/>
            </a:pPr>
            <a:endParaRPr lang="fa-IR" sz="2700" dirty="0"/>
          </a:p>
        </p:txBody>
      </p:sp>
      <p:sp>
        <p:nvSpPr>
          <p:cNvPr id="4" name="Slide Number Placeholder 3"/>
          <p:cNvSpPr>
            <a:spLocks noGrp="1"/>
          </p:cNvSpPr>
          <p:nvPr>
            <p:ph type="sldNum" sz="quarter" idx="12"/>
          </p:nvPr>
        </p:nvSpPr>
        <p:spPr/>
        <p:txBody>
          <a:bodyPr/>
          <a:lstStyle/>
          <a:p>
            <a:fld id="{03B96216-2649-4CCC-9921-C95B8D35960D}" type="slidenum">
              <a:rPr lang="fa-IR" smtClean="0"/>
              <a:pPr/>
              <a:t>14</a:t>
            </a:fld>
            <a:endParaRPr lang="fa-IR"/>
          </a:p>
        </p:txBody>
      </p:sp>
      <p:pic>
        <p:nvPicPr>
          <p:cNvPr id="6" name="۳۱۳">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cstate="print"/>
          <a:stretch>
            <a:fillRect/>
          </a:stretch>
        </p:blipFill>
        <p:spPr>
          <a:xfrm>
            <a:off x="11251842" y="6007100"/>
            <a:ext cx="609600" cy="6096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Tm="37828"/>
    </mc:Choice>
    <mc:Fallback xmlns="">
      <p:transition spd="slow" advTm="3782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6734"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6"/>
                </p:tgtEl>
              </p:cMediaNode>
            </p:audio>
          </p:childTnLst>
        </p:cTn>
      </p:par>
    </p:tnLst>
  </p:timing>
  <p:extLst mod="1">
    <p:ext uri="{E180D4A7-C9FB-4DFB-919C-405C955672EB}">
      <p14:showEvtLst xmlns:p14="http://schemas.microsoft.com/office/powerpoint/2010/main">
        <p14:playEvt time="0" objId="6"/>
        <p14:stopEvt time="36768" objId="6"/>
      </p14:showEvtLst>
    </p:ext>
  </p:extLs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a:bodyPr>
          <a:lstStyle/>
          <a:p>
            <a:pPr algn="ctr"/>
            <a:r>
              <a:rPr lang="fa-IR" sz="4000" dirty="0">
                <a:cs typeface="B Yagut" panose="00000400000000000000" pitchFamily="2" charset="-78"/>
              </a:rPr>
              <a:t>رویش دندان کودک</a:t>
            </a:r>
          </a:p>
        </p:txBody>
      </p:sp>
      <p:sp>
        <p:nvSpPr>
          <p:cNvPr id="7" name="Content Placeholder 6"/>
          <p:cNvSpPr>
            <a:spLocks noGrp="1"/>
          </p:cNvSpPr>
          <p:nvPr>
            <p:ph sz="half" idx="1"/>
          </p:nvPr>
        </p:nvSpPr>
        <p:spPr>
          <a:xfrm>
            <a:off x="746975" y="1484026"/>
            <a:ext cx="5272825" cy="4916773"/>
          </a:xfrm>
        </p:spPr>
        <p:style>
          <a:lnRef idx="2">
            <a:schemeClr val="accent1"/>
          </a:lnRef>
          <a:fillRef idx="1">
            <a:schemeClr val="lt1"/>
          </a:fillRef>
          <a:effectRef idx="0">
            <a:schemeClr val="accent1"/>
          </a:effectRef>
          <a:fontRef idx="minor">
            <a:schemeClr val="dk1"/>
          </a:fontRef>
        </p:style>
        <p:txBody>
          <a:bodyPr>
            <a:normAutofit/>
          </a:bodyPr>
          <a:lstStyle/>
          <a:p>
            <a:pPr marL="0" indent="0">
              <a:lnSpc>
                <a:spcPct val="150000"/>
              </a:lnSpc>
              <a:buNone/>
            </a:pPr>
            <a:r>
              <a:rPr lang="fa-IR" dirty="0" smtClean="0">
                <a:cs typeface="B Yagut" panose="00000400000000000000" pitchFamily="2" charset="-78"/>
              </a:rPr>
              <a:t>بهترین راه برای کمک به رویش دندان ها</a:t>
            </a:r>
            <a:r>
              <a:rPr lang="fa-IR" b="1" dirty="0" smtClean="0">
                <a:cs typeface="B Yagut" panose="00000400000000000000" pitchFamily="2" charset="-78"/>
              </a:rPr>
              <a:t>:</a:t>
            </a:r>
          </a:p>
          <a:p>
            <a:pPr>
              <a:lnSpc>
                <a:spcPct val="150000"/>
              </a:lnSpc>
              <a:buFont typeface="Wingdings" panose="05000000000000000000" pitchFamily="2" charset="2"/>
              <a:buChar char="Ø"/>
            </a:pPr>
            <a:r>
              <a:rPr lang="fa-IR" dirty="0" smtClean="0">
                <a:cs typeface="B Yagut" panose="00000400000000000000" pitchFamily="2" charset="-78"/>
              </a:rPr>
              <a:t>تمیز نگه </a:t>
            </a:r>
            <a:r>
              <a:rPr lang="fa-IR" dirty="0">
                <a:cs typeface="B Yagut" panose="00000400000000000000" pitchFamily="2" charset="-78"/>
              </a:rPr>
              <a:t>داشتن لثه توسط مسواک انگشتی یا پارچه تمیز </a:t>
            </a:r>
            <a:r>
              <a:rPr lang="fa-IR" dirty="0" smtClean="0">
                <a:cs typeface="B Yagut" panose="00000400000000000000" pitchFamily="2" charset="-78"/>
              </a:rPr>
              <a:t>و مرطوب</a:t>
            </a:r>
            <a:endParaRPr lang="fa-IR" dirty="0">
              <a:cs typeface="B Yagut" panose="00000400000000000000" pitchFamily="2" charset="-78"/>
            </a:endParaRPr>
          </a:p>
          <a:p>
            <a:pPr>
              <a:lnSpc>
                <a:spcPct val="150000"/>
              </a:lnSpc>
              <a:buFont typeface="Wingdings" panose="05000000000000000000" pitchFamily="2" charset="2"/>
              <a:buChar char="Ø"/>
            </a:pPr>
            <a:r>
              <a:rPr lang="fa-IR" dirty="0">
                <a:cs typeface="B Yagut" panose="00000400000000000000" pitchFamily="2" charset="-78"/>
              </a:rPr>
              <a:t>دادن دندانک نرم و تمیز </a:t>
            </a:r>
            <a:r>
              <a:rPr lang="fa-IR" dirty="0" smtClean="0">
                <a:cs typeface="B Yagut" panose="00000400000000000000" pitchFamily="2" charset="-78"/>
              </a:rPr>
              <a:t>سرد</a:t>
            </a:r>
          </a:p>
          <a:p>
            <a:pPr>
              <a:lnSpc>
                <a:spcPct val="150000"/>
              </a:lnSpc>
              <a:buFont typeface="Wingdings" panose="05000000000000000000" pitchFamily="2" charset="2"/>
              <a:buChar char="Ø"/>
            </a:pPr>
            <a:r>
              <a:rPr lang="fa-IR" dirty="0" smtClean="0">
                <a:cs typeface="B Yagut" panose="00000400000000000000" pitchFamily="2" charset="-78"/>
              </a:rPr>
              <a:t>ماساژ لثه  با استفاده از مسواک انگشتی سرد با حرکات ملایم چرخشی</a:t>
            </a:r>
            <a:endParaRPr lang="fa-IR" dirty="0">
              <a:cs typeface="B Yagut" panose="00000400000000000000" pitchFamily="2" charset="-78"/>
            </a:endParaRPr>
          </a:p>
          <a:p>
            <a:endParaRPr lang="fa-IR" dirty="0"/>
          </a:p>
        </p:txBody>
      </p:sp>
      <p:graphicFrame>
        <p:nvGraphicFramePr>
          <p:cNvPr id="9" name="Content Placeholder 8"/>
          <p:cNvGraphicFramePr>
            <a:graphicFrameLocks noGrp="1"/>
          </p:cNvGraphicFramePr>
          <p:nvPr>
            <p:ph sz="half" idx="2"/>
            <p:extLst>
              <p:ext uri="{D42A27DB-BD31-4B8C-83A1-F6EECF244321}">
                <p14:modId xmlns:p14="http://schemas.microsoft.com/office/powerpoint/2010/main" val="1250029813"/>
              </p:ext>
            </p:extLst>
          </p:nvPr>
        </p:nvGraphicFramePr>
        <p:xfrm>
          <a:off x="6172200" y="1825625"/>
          <a:ext cx="5181600" cy="435133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5" name="Slide Number Placeholder 4"/>
          <p:cNvSpPr>
            <a:spLocks noGrp="1"/>
          </p:cNvSpPr>
          <p:nvPr>
            <p:ph type="sldNum" sz="quarter" idx="12"/>
          </p:nvPr>
        </p:nvSpPr>
        <p:spPr/>
        <p:txBody>
          <a:bodyPr/>
          <a:lstStyle/>
          <a:p>
            <a:fld id="{03B96216-2649-4CCC-9921-C95B8D35960D}" type="slidenum">
              <a:rPr lang="fa-IR" smtClean="0"/>
              <a:pPr/>
              <a:t>15</a:t>
            </a:fld>
            <a:endParaRPr lang="fa-IR"/>
          </a:p>
        </p:txBody>
      </p:sp>
      <p:pic>
        <p:nvPicPr>
          <p:cNvPr id="3" name="۳۱۴">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9" cstate="print"/>
          <a:stretch>
            <a:fillRect/>
          </a:stretch>
        </p:blipFill>
        <p:spPr>
          <a:xfrm>
            <a:off x="11353800" y="6051550"/>
            <a:ext cx="609600" cy="609600"/>
          </a:xfrm>
          <a:prstGeom prst="rect">
            <a:avLst/>
          </a:prstGeom>
        </p:spPr>
      </p:pic>
    </p:spTree>
    <p:extLst>
      <p:ext uri="{BB962C8B-B14F-4D97-AF65-F5344CB8AC3E}">
        <p14:creationId xmlns:p14="http://schemas.microsoft.com/office/powerpoint/2010/main" val="776088766"/>
      </p:ext>
    </p:extLst>
  </p:cSld>
  <p:clrMapOvr>
    <a:masterClrMapping/>
  </p:clrMapOvr>
  <mc:AlternateContent xmlns:mc="http://schemas.openxmlformats.org/markup-compatibility/2006" xmlns:p14="http://schemas.microsoft.com/office/powerpoint/2010/main">
    <mc:Choice Requires="p14">
      <p:transition spd="slow" p14:dur="2000" advTm="44999"/>
    </mc:Choice>
    <mc:Fallback xmlns="">
      <p:transition spd="slow" advTm="4499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4188"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extLst mod="1">
    <p:ext uri="{E180D4A7-C9FB-4DFB-919C-405C955672EB}">
      <p14:showEvtLst xmlns:p14="http://schemas.microsoft.com/office/powerpoint/2010/main">
        <p14:playEvt time="0" objId="3"/>
        <p14:stopEvt time="44222" objId="3"/>
      </p14:showEvtLst>
    </p:ext>
  </p:extLs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838200" y="245151"/>
            <a:ext cx="10515600" cy="1325563"/>
          </a:xfrm>
        </p:spPr>
        <p:txBody>
          <a:bodyPr>
            <a:normAutofit/>
          </a:bodyPr>
          <a:lstStyle/>
          <a:p>
            <a:pPr algn="ctr"/>
            <a:r>
              <a:rPr lang="fa-IR" sz="4000" dirty="0" smtClean="0">
                <a:cs typeface="B Yagut" panose="00000400000000000000" pitchFamily="2" charset="-78"/>
              </a:rPr>
              <a:t>مسواک انگشتی</a:t>
            </a:r>
            <a:endParaRPr lang="fa-IR" sz="4000" dirty="0">
              <a:cs typeface="B Yagut" panose="00000400000000000000" pitchFamily="2" charset="-78"/>
            </a:endParaRPr>
          </a:p>
        </p:txBody>
      </p:sp>
      <p:sp>
        <p:nvSpPr>
          <p:cNvPr id="6" name="Content Placeholder 5"/>
          <p:cNvSpPr>
            <a:spLocks noGrp="1"/>
          </p:cNvSpPr>
          <p:nvPr>
            <p:ph idx="1"/>
          </p:nvPr>
        </p:nvSpPr>
        <p:spPr>
          <a:xfrm>
            <a:off x="838200" y="1349115"/>
            <a:ext cx="10515600" cy="5186596"/>
          </a:xfrm>
        </p:spPr>
        <p:txBody>
          <a:bodyPr>
            <a:normAutofit/>
          </a:bodyPr>
          <a:lstStyle/>
          <a:p>
            <a:pPr marL="0" indent="0">
              <a:lnSpc>
                <a:spcPct val="150000"/>
              </a:lnSpc>
              <a:buFont typeface="Wingdings" pitchFamily="2" charset="2"/>
              <a:buChar char="Ø"/>
            </a:pPr>
            <a:r>
              <a:rPr lang="fa-IR" sz="2700" dirty="0" smtClean="0">
                <a:cs typeface="B Yagut" panose="00000400000000000000" pitchFamily="2" charset="-78"/>
              </a:rPr>
              <a:t>جهت کمک به رعایت بهداشت دهان و دندان و ماساژ لثه در هنگام رویش دندان های کودک  در سنین12،6و 18ماهگی به والدین تحویل داده می شود.</a:t>
            </a:r>
          </a:p>
          <a:p>
            <a:pPr marL="0" indent="0">
              <a:lnSpc>
                <a:spcPct val="150000"/>
              </a:lnSpc>
              <a:buFont typeface="Wingdings" pitchFamily="2" charset="2"/>
              <a:buChar char="Ø"/>
            </a:pPr>
            <a:r>
              <a:rPr lang="fa-IR" sz="2700" dirty="0" smtClean="0">
                <a:cs typeface="B Yagut" panose="00000400000000000000" pitchFamily="2" charset="-78"/>
              </a:rPr>
              <a:t>مسواک انگشتی برای مدت 3-4 ماه قابل استفاده می باشد.</a:t>
            </a:r>
          </a:p>
          <a:p>
            <a:pPr marL="0" indent="0">
              <a:lnSpc>
                <a:spcPct val="150000"/>
              </a:lnSpc>
              <a:buNone/>
            </a:pPr>
            <a:r>
              <a:rPr lang="fa-IR" sz="2700" dirty="0" smtClean="0">
                <a:cs typeface="B Yagut" panose="00000400000000000000" pitchFamily="2" charset="-78"/>
              </a:rPr>
              <a:t>مزایای مسواک انگشتی:</a:t>
            </a:r>
          </a:p>
          <a:p>
            <a:pPr>
              <a:lnSpc>
                <a:spcPct val="150000"/>
              </a:lnSpc>
              <a:buFont typeface="Wingdings" panose="05000000000000000000" pitchFamily="2" charset="2"/>
              <a:buChar char="§"/>
            </a:pPr>
            <a:r>
              <a:rPr lang="fa-IR" sz="2700" dirty="0">
                <a:cs typeface="B Yagut" panose="00000400000000000000" pitchFamily="2" charset="-78"/>
              </a:rPr>
              <a:t>پس از استفاده با مایع ظرفشویي قابل شستشو است.</a:t>
            </a:r>
            <a:endParaRPr lang="fa-IR" sz="2700" dirty="0" smtClean="0">
              <a:cs typeface="B Yagut" panose="00000400000000000000" pitchFamily="2" charset="-78"/>
            </a:endParaRPr>
          </a:p>
          <a:p>
            <a:pPr>
              <a:lnSpc>
                <a:spcPct val="150000"/>
              </a:lnSpc>
              <a:buFont typeface="Wingdings" panose="05000000000000000000" pitchFamily="2" charset="2"/>
              <a:buChar char="§"/>
            </a:pPr>
            <a:r>
              <a:rPr lang="fa-IR" sz="2700" dirty="0" smtClean="0">
                <a:cs typeface="B Yagut" panose="00000400000000000000" pitchFamily="2" charset="-78"/>
              </a:rPr>
              <a:t> </a:t>
            </a:r>
            <a:r>
              <a:rPr lang="fa-IR" sz="2700" dirty="0">
                <a:cs typeface="B Yagut" panose="00000400000000000000" pitchFamily="2" charset="-78"/>
              </a:rPr>
              <a:t>در آب </a:t>
            </a:r>
            <a:r>
              <a:rPr lang="fa-IR" sz="2700" dirty="0" smtClean="0">
                <a:cs typeface="B Yagut" panose="00000400000000000000" pitchFamily="2" charset="-78"/>
              </a:rPr>
              <a:t>جوش،استریل </a:t>
            </a:r>
            <a:r>
              <a:rPr lang="fa-IR" sz="2700" dirty="0">
                <a:cs typeface="B Yagut" panose="00000400000000000000" pitchFamily="2" charset="-78"/>
              </a:rPr>
              <a:t>شده و قابل فریز كردن نیز </a:t>
            </a:r>
            <a:r>
              <a:rPr lang="fa-IR" sz="2700" dirty="0" smtClean="0">
                <a:cs typeface="B Yagut" panose="00000400000000000000" pitchFamily="2" charset="-78"/>
              </a:rPr>
              <a:t>مي باشد.</a:t>
            </a:r>
          </a:p>
          <a:p>
            <a:pPr>
              <a:lnSpc>
                <a:spcPct val="150000"/>
              </a:lnSpc>
              <a:buFont typeface="Wingdings" panose="05000000000000000000" pitchFamily="2" charset="2"/>
              <a:buChar char="§"/>
            </a:pPr>
            <a:r>
              <a:rPr lang="fa-IR" sz="2700" dirty="0" smtClean="0">
                <a:cs typeface="B Yagut" panose="00000400000000000000" pitchFamily="2" charset="-78"/>
              </a:rPr>
              <a:t>از حجم كمي برخوردار بوده و براحتي قابل حمل مي باشد</a:t>
            </a:r>
            <a:r>
              <a:rPr lang="fa-IR" sz="2700" dirty="0" smtClean="0"/>
              <a:t>.</a:t>
            </a:r>
            <a:endParaRPr lang="fa-IR" sz="2700" dirty="0"/>
          </a:p>
        </p:txBody>
      </p:sp>
      <p:pic>
        <p:nvPicPr>
          <p:cNvPr id="8" name="Picture 7"/>
          <p:cNvPicPr>
            <a:picLocks noChangeAspect="1"/>
          </p:cNvPicPr>
          <p:nvPr/>
        </p:nvPicPr>
        <p:blipFill>
          <a:blip r:embed="rId4" cstate="print"/>
          <a:stretch>
            <a:fillRect/>
          </a:stretch>
        </p:blipFill>
        <p:spPr>
          <a:xfrm>
            <a:off x="1326855" y="3117875"/>
            <a:ext cx="2626959" cy="3059088"/>
          </a:xfrm>
          <a:prstGeom prst="rect">
            <a:avLst/>
          </a:prstGeom>
        </p:spPr>
      </p:pic>
      <p:sp>
        <p:nvSpPr>
          <p:cNvPr id="7" name="Slide Number Placeholder 6"/>
          <p:cNvSpPr>
            <a:spLocks noGrp="1"/>
          </p:cNvSpPr>
          <p:nvPr>
            <p:ph type="sldNum" sz="quarter" idx="12"/>
          </p:nvPr>
        </p:nvSpPr>
        <p:spPr/>
        <p:txBody>
          <a:bodyPr/>
          <a:lstStyle/>
          <a:p>
            <a:fld id="{03B96216-2649-4CCC-9921-C95B8D35960D}" type="slidenum">
              <a:rPr lang="fa-IR" smtClean="0"/>
              <a:pPr/>
              <a:t>16</a:t>
            </a:fld>
            <a:endParaRPr lang="fa-IR"/>
          </a:p>
        </p:txBody>
      </p:sp>
      <p:pic>
        <p:nvPicPr>
          <p:cNvPr id="3" name="۳۱۵">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cstate="print"/>
          <a:stretch>
            <a:fillRect/>
          </a:stretch>
        </p:blipFill>
        <p:spPr>
          <a:xfrm>
            <a:off x="11353800" y="6018993"/>
            <a:ext cx="609600" cy="609600"/>
          </a:xfrm>
          <a:prstGeom prst="rect">
            <a:avLst/>
          </a:prstGeom>
        </p:spPr>
      </p:pic>
    </p:spTree>
    <p:extLst>
      <p:ext uri="{BB962C8B-B14F-4D97-AF65-F5344CB8AC3E}">
        <p14:creationId xmlns:p14="http://schemas.microsoft.com/office/powerpoint/2010/main" val="4105672870"/>
      </p:ext>
    </p:extLst>
  </p:cSld>
  <p:clrMapOvr>
    <a:masterClrMapping/>
  </p:clrMapOvr>
  <mc:AlternateContent xmlns:mc="http://schemas.openxmlformats.org/markup-compatibility/2006" xmlns:p14="http://schemas.microsoft.com/office/powerpoint/2010/main">
    <mc:Choice Requires="p14">
      <p:transition spd="slow" p14:dur="2000" advTm="49384"/>
    </mc:Choice>
    <mc:Fallback xmlns="">
      <p:transition spd="slow" advTm="4938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8553"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extLst mod="1">
    <p:ext uri="{E180D4A7-C9FB-4DFB-919C-405C955672EB}">
      <p14:showEvtLst xmlns:p14="http://schemas.microsoft.com/office/powerpoint/2010/main">
        <p14:playEvt time="0" objId="3"/>
        <p14:stopEvt time="48584" objId="3"/>
      </p14:showEvtLst>
    </p:ext>
  </p:extLs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 </a:t>
            </a:r>
            <a:r>
              <a:rPr lang="fa-IR" sz="4000" dirty="0" smtClean="0">
                <a:cs typeface="B Yagut" panose="00000400000000000000" pitchFamily="2" charset="-78"/>
              </a:rPr>
              <a:t>نحوه تمیز کردن لثه و دندان های شیرخوار</a:t>
            </a:r>
            <a:endParaRPr lang="fa-IR" sz="4000" dirty="0">
              <a:cs typeface="B Yagut" panose="00000400000000000000" pitchFamily="2" charset="-78"/>
            </a:endParaRPr>
          </a:p>
        </p:txBody>
      </p:sp>
      <p:sp>
        <p:nvSpPr>
          <p:cNvPr id="3" name="Content Placeholder 2"/>
          <p:cNvSpPr>
            <a:spLocks noGrp="1"/>
          </p:cNvSpPr>
          <p:nvPr>
            <p:ph idx="1"/>
          </p:nvPr>
        </p:nvSpPr>
        <p:spPr/>
        <p:txBody>
          <a:bodyPr>
            <a:normAutofit/>
          </a:bodyPr>
          <a:lstStyle/>
          <a:p>
            <a:pPr>
              <a:lnSpc>
                <a:spcPct val="150000"/>
              </a:lnSpc>
            </a:pPr>
            <a:r>
              <a:rPr lang="fa-IR" sz="2700" dirty="0" smtClean="0">
                <a:cs typeface="B Yagut" panose="00000400000000000000" pitchFamily="2" charset="-78"/>
              </a:rPr>
              <a:t>بهتر است کودک را در حالی که سرش به سمت بدن شما و پاهایش از شما دور است،در آغوش خود بخوابانید.</a:t>
            </a:r>
          </a:p>
          <a:p>
            <a:pPr>
              <a:lnSpc>
                <a:spcPct val="150000"/>
              </a:lnSpc>
            </a:pPr>
            <a:r>
              <a:rPr lang="fa-IR" sz="2700" dirty="0" smtClean="0">
                <a:cs typeface="B Yagut" panose="00000400000000000000" pitchFamily="2" charset="-78"/>
              </a:rPr>
              <a:t>انگشت سبابه خود را به گونه شیرخوار به آهستگی فشار داده تا فک پایین باز شود.</a:t>
            </a:r>
          </a:p>
          <a:p>
            <a:pPr>
              <a:lnSpc>
                <a:spcPct val="150000"/>
              </a:lnSpc>
            </a:pPr>
            <a:r>
              <a:rPr lang="fa-IR" sz="2700" dirty="0" smtClean="0">
                <a:cs typeface="B Yagut" panose="00000400000000000000" pitchFamily="2" charset="-78"/>
              </a:rPr>
              <a:t> با استفاده از مسواک انگشتی به آرامی و با حرکات ملایم لثه را تمیز نمایید.</a:t>
            </a:r>
          </a:p>
          <a:p>
            <a:pPr>
              <a:lnSpc>
                <a:spcPct val="150000"/>
              </a:lnSpc>
            </a:pPr>
            <a:r>
              <a:rPr lang="fa-IR" sz="2700" dirty="0" smtClean="0">
                <a:cs typeface="B Yagut" panose="00000400000000000000" pitchFamily="2" charset="-78"/>
              </a:rPr>
              <a:t>فشار را به اندازه کافی وارد کنید تا پلاک میکروبی برداشته شود.</a:t>
            </a:r>
          </a:p>
          <a:p>
            <a:pPr>
              <a:lnSpc>
                <a:spcPct val="150000"/>
              </a:lnSpc>
            </a:pPr>
            <a:r>
              <a:rPr lang="fa-IR" sz="2700" dirty="0" smtClean="0">
                <a:cs typeface="B Yagut" panose="00000400000000000000" pitchFamily="2" charset="-78"/>
              </a:rPr>
              <a:t>اینکار را دوبار در روز بعد از اولین و آخرین وعده غذایی به مدت دو دقیقه انجام دهید.</a:t>
            </a:r>
          </a:p>
          <a:p>
            <a:pPr>
              <a:lnSpc>
                <a:spcPct val="150000"/>
              </a:lnSpc>
            </a:pPr>
            <a:endParaRPr lang="fa-IR" sz="2700" dirty="0">
              <a:cs typeface="B Yagut" panose="00000400000000000000" pitchFamily="2" charset="-78"/>
            </a:endParaRPr>
          </a:p>
        </p:txBody>
      </p:sp>
      <p:pic>
        <p:nvPicPr>
          <p:cNvPr id="4" name="Picture 3"/>
          <p:cNvPicPr>
            <a:picLocks noChangeAspect="1"/>
          </p:cNvPicPr>
          <p:nvPr/>
        </p:nvPicPr>
        <p:blipFill>
          <a:blip r:embed="rId4" cstate="print"/>
          <a:stretch>
            <a:fillRect/>
          </a:stretch>
        </p:blipFill>
        <p:spPr>
          <a:xfrm>
            <a:off x="627936" y="515155"/>
            <a:ext cx="1716019" cy="795220"/>
          </a:xfrm>
          <a:prstGeom prst="rect">
            <a:avLst/>
          </a:prstGeom>
        </p:spPr>
      </p:pic>
      <p:pic>
        <p:nvPicPr>
          <p:cNvPr id="5" name="Picture 4"/>
          <p:cNvPicPr>
            <a:picLocks noChangeAspect="1"/>
          </p:cNvPicPr>
          <p:nvPr/>
        </p:nvPicPr>
        <p:blipFill>
          <a:blip r:embed="rId5" cstate="print"/>
          <a:stretch>
            <a:fillRect/>
          </a:stretch>
        </p:blipFill>
        <p:spPr>
          <a:xfrm>
            <a:off x="627936" y="1241704"/>
            <a:ext cx="1716019" cy="583921"/>
          </a:xfrm>
          <a:prstGeom prst="rect">
            <a:avLst/>
          </a:prstGeom>
        </p:spPr>
      </p:pic>
      <p:sp>
        <p:nvSpPr>
          <p:cNvPr id="6" name="Slide Number Placeholder 5"/>
          <p:cNvSpPr>
            <a:spLocks noGrp="1"/>
          </p:cNvSpPr>
          <p:nvPr>
            <p:ph type="sldNum" sz="quarter" idx="12"/>
          </p:nvPr>
        </p:nvSpPr>
        <p:spPr/>
        <p:txBody>
          <a:bodyPr/>
          <a:lstStyle/>
          <a:p>
            <a:fld id="{03B96216-2649-4CCC-9921-C95B8D35960D}" type="slidenum">
              <a:rPr lang="fa-IR" smtClean="0"/>
              <a:pPr/>
              <a:t>17</a:t>
            </a:fld>
            <a:endParaRPr lang="fa-IR"/>
          </a:p>
        </p:txBody>
      </p:sp>
      <p:pic>
        <p:nvPicPr>
          <p:cNvPr id="8" name="۳۱۶">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cstate="print"/>
          <a:stretch>
            <a:fillRect/>
          </a:stretch>
        </p:blipFill>
        <p:spPr>
          <a:xfrm>
            <a:off x="11049000" y="5929312"/>
            <a:ext cx="609600" cy="609600"/>
          </a:xfrm>
          <a:prstGeom prst="rect">
            <a:avLst/>
          </a:prstGeom>
        </p:spPr>
      </p:pic>
    </p:spTree>
    <p:extLst>
      <p:ext uri="{BB962C8B-B14F-4D97-AF65-F5344CB8AC3E}">
        <p14:creationId xmlns:p14="http://schemas.microsoft.com/office/powerpoint/2010/main" val="1703622758"/>
      </p:ext>
    </p:extLst>
  </p:cSld>
  <p:clrMapOvr>
    <a:masterClrMapping/>
  </p:clrMapOvr>
  <mc:AlternateContent xmlns:mc="http://schemas.openxmlformats.org/markup-compatibility/2006" xmlns:p14="http://schemas.microsoft.com/office/powerpoint/2010/main">
    <mc:Choice Requires="p14">
      <p:transition spd="slow" p14:dur="2000" advTm="43726"/>
    </mc:Choice>
    <mc:Fallback xmlns="">
      <p:transition spd="slow" advTm="4372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2423"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8"/>
                </p:tgtEl>
              </p:cMediaNode>
            </p:audio>
          </p:childTnLst>
        </p:cTn>
      </p:par>
    </p:tnLst>
  </p:timing>
  <p:extLst mod="1">
    <p:ext uri="{E180D4A7-C9FB-4DFB-919C-405C955672EB}">
      <p14:showEvtLst xmlns:p14="http://schemas.microsoft.com/office/powerpoint/2010/main">
        <p14:playEvt time="0" objId="8"/>
        <p14:stopEvt time="42457" objId="8"/>
      </p14:showEvtLst>
    </p:ext>
  </p:extLs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460500"/>
          </a:xfrm>
        </p:spPr>
        <p:txBody>
          <a:bodyPr>
            <a:normAutofit/>
          </a:bodyPr>
          <a:lstStyle/>
          <a:p>
            <a:pPr algn="ctr"/>
            <a:r>
              <a:rPr lang="fa-IR" sz="4000" dirty="0" smtClean="0">
                <a:cs typeface="B Yagut" panose="00000400000000000000" pitchFamily="2" charset="-78"/>
              </a:rPr>
              <a:t>سندرم </a:t>
            </a:r>
            <a:r>
              <a:rPr lang="fa-IR" sz="4000" dirty="0">
                <a:cs typeface="B Yagut" panose="00000400000000000000" pitchFamily="2" charset="-78"/>
              </a:rPr>
              <a:t>شیشه </a:t>
            </a:r>
            <a:r>
              <a:rPr lang="fa-IR" sz="4000" dirty="0" smtClean="0">
                <a:cs typeface="B Yagut" panose="00000400000000000000" pitchFamily="2" charset="-78"/>
              </a:rPr>
              <a:t>شير</a:t>
            </a:r>
            <a:endParaRPr lang="fa-IR" sz="4000" dirty="0">
              <a:cs typeface="B Yagut" panose="00000400000000000000" pitchFamily="2" charset="-78"/>
            </a:endParaRPr>
          </a:p>
        </p:txBody>
      </p:sp>
      <p:sp>
        <p:nvSpPr>
          <p:cNvPr id="3" name="Content Placeholder 2"/>
          <p:cNvSpPr>
            <a:spLocks noGrp="1"/>
          </p:cNvSpPr>
          <p:nvPr>
            <p:ph idx="1"/>
          </p:nvPr>
        </p:nvSpPr>
        <p:spPr/>
        <p:txBody>
          <a:bodyPr>
            <a:normAutofit/>
          </a:bodyPr>
          <a:lstStyle/>
          <a:p>
            <a:pPr>
              <a:lnSpc>
                <a:spcPct val="150000"/>
              </a:lnSpc>
            </a:pPr>
            <a:r>
              <a:rPr lang="fa-IR" dirty="0">
                <a:cs typeface="B Yagut" panose="00000400000000000000" pitchFamily="2" charset="-78"/>
              </a:rPr>
              <a:t>سندرم شیشه شير که با پوسیدگي وسیع </a:t>
            </a:r>
            <a:r>
              <a:rPr lang="fa-IR" dirty="0" smtClean="0">
                <a:cs typeface="B Yagut" panose="00000400000000000000" pitchFamily="2" charset="-78"/>
              </a:rPr>
              <a:t>دندان هاي </a:t>
            </a:r>
            <a:r>
              <a:rPr lang="fa-IR" dirty="0">
                <a:cs typeface="B Yagut" panose="00000400000000000000" pitchFamily="2" charset="-78"/>
              </a:rPr>
              <a:t>جلویي فك بالا </a:t>
            </a:r>
            <a:r>
              <a:rPr lang="fa-IR" dirty="0" smtClean="0">
                <a:cs typeface="B Yagut" panose="00000400000000000000" pitchFamily="2" charset="-78"/>
              </a:rPr>
              <a:t>و اولين </a:t>
            </a:r>
            <a:r>
              <a:rPr lang="fa-IR" dirty="0">
                <a:cs typeface="B Yagut" panose="00000400000000000000" pitchFamily="2" charset="-78"/>
              </a:rPr>
              <a:t>آسیاهای شيری نمایان </a:t>
            </a:r>
            <a:r>
              <a:rPr lang="fa-IR" dirty="0" smtClean="0">
                <a:cs typeface="B Yagut" panose="00000400000000000000" pitchFamily="2" charset="-78"/>
              </a:rPr>
              <a:t>می گردد.</a:t>
            </a:r>
          </a:p>
          <a:p>
            <a:pPr>
              <a:lnSpc>
                <a:spcPct val="150000"/>
              </a:lnSpc>
            </a:pPr>
            <a:r>
              <a:rPr lang="fa-IR" dirty="0" smtClean="0">
                <a:cs typeface="B Yagut" panose="00000400000000000000" pitchFamily="2" charset="-78"/>
              </a:rPr>
              <a:t>علت </a:t>
            </a:r>
            <a:r>
              <a:rPr lang="fa-IR" dirty="0">
                <a:cs typeface="B Yagut" panose="00000400000000000000" pitchFamily="2" charset="-78"/>
              </a:rPr>
              <a:t>اصلی </a:t>
            </a:r>
            <a:r>
              <a:rPr lang="fa-IR" dirty="0" smtClean="0">
                <a:cs typeface="B Yagut" panose="00000400000000000000" pitchFamily="2" charset="-78"/>
              </a:rPr>
              <a:t>این نوع پوسیدگي ها تغذیه شيرخوار با </a:t>
            </a:r>
            <a:r>
              <a:rPr lang="fa-IR" dirty="0">
                <a:cs typeface="B Yagut" panose="00000400000000000000" pitchFamily="2" charset="-78"/>
              </a:rPr>
              <a:t>شیشه شير </a:t>
            </a:r>
            <a:r>
              <a:rPr lang="fa-IR" dirty="0" smtClean="0">
                <a:cs typeface="B Yagut" panose="00000400000000000000" pitchFamily="2" charset="-78"/>
              </a:rPr>
              <a:t>، </a:t>
            </a:r>
            <a:r>
              <a:rPr lang="fa-IR" dirty="0">
                <a:cs typeface="B Yagut" panose="00000400000000000000" pitchFamily="2" charset="-78"/>
              </a:rPr>
              <a:t>شیشه محتوی آب </a:t>
            </a:r>
            <a:r>
              <a:rPr lang="fa-IR" dirty="0" smtClean="0">
                <a:cs typeface="B Yagut" panose="00000400000000000000" pitchFamily="2" charset="-78"/>
              </a:rPr>
              <a:t>قند یا شیر مادر </a:t>
            </a:r>
            <a:r>
              <a:rPr lang="fa-IR" dirty="0">
                <a:cs typeface="B Yagut" panose="00000400000000000000" pitchFamily="2" charset="-78"/>
              </a:rPr>
              <a:t>هنگام خواب </a:t>
            </a:r>
            <a:r>
              <a:rPr lang="fa-IR" dirty="0" smtClean="0">
                <a:cs typeface="B Yagut" panose="00000400000000000000" pitchFamily="2" charset="-78"/>
              </a:rPr>
              <a:t>می باشد. </a:t>
            </a:r>
          </a:p>
          <a:p>
            <a:pPr>
              <a:lnSpc>
                <a:spcPct val="150000"/>
              </a:lnSpc>
            </a:pPr>
            <a:r>
              <a:rPr lang="fa-IR" dirty="0" smtClean="0">
                <a:cs typeface="B Yagut" panose="00000400000000000000" pitchFamily="2" charset="-78"/>
              </a:rPr>
              <a:t>کاهش جریان بزاق هنگام خواب و قرار گرفتن طولانی مدت شیر بين </a:t>
            </a:r>
            <a:r>
              <a:rPr lang="fa-IR" dirty="0">
                <a:cs typeface="B Yagut" panose="00000400000000000000" pitchFamily="2" charset="-78"/>
              </a:rPr>
              <a:t>دندان ها و لب </a:t>
            </a:r>
            <a:r>
              <a:rPr lang="fa-IR" dirty="0" smtClean="0">
                <a:cs typeface="B Yagut" panose="00000400000000000000" pitchFamily="2" charset="-78"/>
              </a:rPr>
              <a:t>بالا باعث ایجاد محیط مناسب برای رشد میکروب و پوسیدگی دندان  می </a:t>
            </a:r>
            <a:r>
              <a:rPr lang="fa-IR" dirty="0">
                <a:cs typeface="B Yagut" panose="00000400000000000000" pitchFamily="2" charset="-78"/>
              </a:rPr>
              <a:t>شوند. </a:t>
            </a:r>
          </a:p>
        </p:txBody>
      </p:sp>
      <p:pic>
        <p:nvPicPr>
          <p:cNvPr id="4" name="Picture 3"/>
          <p:cNvPicPr>
            <a:picLocks noChangeAspect="1"/>
          </p:cNvPicPr>
          <p:nvPr/>
        </p:nvPicPr>
        <p:blipFill>
          <a:blip r:embed="rId4" cstate="print"/>
          <a:stretch>
            <a:fillRect/>
          </a:stretch>
        </p:blipFill>
        <p:spPr>
          <a:xfrm>
            <a:off x="838200" y="365125"/>
            <a:ext cx="2533650" cy="1460500"/>
          </a:xfrm>
          <a:prstGeom prst="rect">
            <a:avLst/>
          </a:prstGeom>
        </p:spPr>
      </p:pic>
      <p:sp>
        <p:nvSpPr>
          <p:cNvPr id="5" name="Slide Number Placeholder 4"/>
          <p:cNvSpPr>
            <a:spLocks noGrp="1"/>
          </p:cNvSpPr>
          <p:nvPr>
            <p:ph type="sldNum" sz="quarter" idx="12"/>
          </p:nvPr>
        </p:nvSpPr>
        <p:spPr/>
        <p:txBody>
          <a:bodyPr/>
          <a:lstStyle/>
          <a:p>
            <a:fld id="{03B96216-2649-4CCC-9921-C95B8D35960D}" type="slidenum">
              <a:rPr lang="fa-IR" smtClean="0"/>
              <a:pPr/>
              <a:t>18</a:t>
            </a:fld>
            <a:endParaRPr lang="fa-IR"/>
          </a:p>
        </p:txBody>
      </p:sp>
      <p:pic>
        <p:nvPicPr>
          <p:cNvPr id="7" name="۳۱۷">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cstate="print"/>
          <a:stretch>
            <a:fillRect/>
          </a:stretch>
        </p:blipFill>
        <p:spPr>
          <a:xfrm>
            <a:off x="11148812" y="5872163"/>
            <a:ext cx="609600" cy="609600"/>
          </a:xfrm>
          <a:prstGeom prst="rect">
            <a:avLst/>
          </a:prstGeom>
        </p:spPr>
      </p:pic>
    </p:spTree>
    <p:extLst>
      <p:ext uri="{BB962C8B-B14F-4D97-AF65-F5344CB8AC3E}">
        <p14:creationId xmlns:p14="http://schemas.microsoft.com/office/powerpoint/2010/main" val="2298412885"/>
      </p:ext>
    </p:extLst>
  </p:cSld>
  <p:clrMapOvr>
    <a:masterClrMapping/>
  </p:clrMapOvr>
  <mc:AlternateContent xmlns:mc="http://schemas.openxmlformats.org/markup-compatibility/2006" xmlns:p14="http://schemas.microsoft.com/office/powerpoint/2010/main">
    <mc:Choice Requires="p14">
      <p:transition spd="slow" p14:dur="2000" advTm="35611"/>
    </mc:Choice>
    <mc:Fallback xmlns="">
      <p:transition spd="slow" advTm="3561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260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7"/>
                </p:tgtEl>
              </p:cMediaNode>
            </p:audio>
          </p:childTnLst>
        </p:cTn>
      </p:par>
    </p:tnLst>
  </p:timing>
  <p:extLst mod="1">
    <p:ext uri="{E180D4A7-C9FB-4DFB-919C-405C955672EB}">
      <p14:showEvtLst xmlns:p14="http://schemas.microsoft.com/office/powerpoint/2010/main">
        <p14:playEvt time="0" objId="7"/>
        <p14:stopEvt time="32634" objId="7"/>
      </p14:showEvtLst>
    </p:ext>
  </p:extLs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fa-IR" sz="4000" dirty="0" smtClean="0">
                <a:cs typeface="B Yagut" panose="00000400000000000000" pitchFamily="2" charset="-78"/>
              </a:rPr>
              <a:t>پیشگيري از سندرم شیشه شير</a:t>
            </a:r>
            <a:endParaRPr lang="fa-IR" sz="4000" dirty="0">
              <a:cs typeface="B Yagut" panose="00000400000000000000" pitchFamily="2" charset="-78"/>
            </a:endParaRPr>
          </a:p>
        </p:txBody>
      </p:sp>
      <p:sp>
        <p:nvSpPr>
          <p:cNvPr id="3" name="Content Placeholder 2"/>
          <p:cNvSpPr>
            <a:spLocks noGrp="1"/>
          </p:cNvSpPr>
          <p:nvPr>
            <p:ph idx="1"/>
          </p:nvPr>
        </p:nvSpPr>
        <p:spPr>
          <a:xfrm>
            <a:off x="509666" y="1409074"/>
            <a:ext cx="11362544" cy="5448926"/>
          </a:xfrm>
        </p:spPr>
        <p:txBody>
          <a:bodyPr>
            <a:normAutofit/>
          </a:bodyPr>
          <a:lstStyle/>
          <a:p>
            <a:pPr marL="0" indent="0">
              <a:lnSpc>
                <a:spcPct val="150000"/>
              </a:lnSpc>
              <a:buNone/>
            </a:pPr>
            <a:r>
              <a:rPr lang="fa-IR" sz="2700" dirty="0" smtClean="0">
                <a:cs typeface="B Yagut" panose="00000400000000000000" pitchFamily="2" charset="-78"/>
              </a:rPr>
              <a:t>1.هنگام خواب </a:t>
            </a:r>
            <a:r>
              <a:rPr lang="fa-IR" sz="2700" dirty="0">
                <a:cs typeface="B Yagut" panose="00000400000000000000" pitchFamily="2" charset="-78"/>
              </a:rPr>
              <a:t>سینه خود یا پستانك شیشه شير </a:t>
            </a:r>
            <a:r>
              <a:rPr lang="fa-IR" sz="2700" dirty="0" smtClean="0">
                <a:cs typeface="B Yagut" panose="00000400000000000000" pitchFamily="2" charset="-78"/>
              </a:rPr>
              <a:t>را </a:t>
            </a:r>
            <a:r>
              <a:rPr lang="fa-IR" sz="2700" dirty="0">
                <a:cs typeface="B Yagut" panose="00000400000000000000" pitchFamily="2" charset="-78"/>
              </a:rPr>
              <a:t>به مدت طولاني و به دفعات مكرر در دهان شيرخوار </a:t>
            </a:r>
            <a:r>
              <a:rPr lang="fa-IR" sz="2700" dirty="0" smtClean="0">
                <a:cs typeface="B Yagut" panose="00000400000000000000" pitchFamily="2" charset="-78"/>
              </a:rPr>
              <a:t>قرار ندهد</a:t>
            </a:r>
            <a:r>
              <a:rPr lang="fa-IR" sz="2700" dirty="0">
                <a:cs typeface="B Yagut" panose="00000400000000000000" pitchFamily="2" charset="-78"/>
              </a:rPr>
              <a:t>.</a:t>
            </a:r>
          </a:p>
          <a:p>
            <a:pPr marL="0" indent="0">
              <a:lnSpc>
                <a:spcPct val="150000"/>
              </a:lnSpc>
              <a:buNone/>
            </a:pPr>
            <a:r>
              <a:rPr lang="fa-IR" sz="2700" dirty="0" smtClean="0">
                <a:cs typeface="B Yagut" panose="00000400000000000000" pitchFamily="2" charset="-78"/>
              </a:rPr>
              <a:t>2. شير </a:t>
            </a:r>
            <a:r>
              <a:rPr lang="fa-IR" sz="2700" dirty="0">
                <a:cs typeface="B Yagut" panose="00000400000000000000" pitchFamily="2" charset="-78"/>
              </a:rPr>
              <a:t>مادر براي سلامت </a:t>
            </a:r>
            <a:r>
              <a:rPr lang="fa-IR" sz="2700" dirty="0" smtClean="0">
                <a:cs typeface="B Yagut" panose="00000400000000000000" pitchFamily="2" charset="-78"/>
              </a:rPr>
              <a:t>دندان هاي </a:t>
            </a:r>
            <a:r>
              <a:rPr lang="fa-IR" sz="2700" dirty="0">
                <a:cs typeface="B Yagut" panose="00000400000000000000" pitchFamily="2" charset="-78"/>
              </a:rPr>
              <a:t>كودك بهتر است و خطر ايجاد </a:t>
            </a:r>
            <a:r>
              <a:rPr lang="fa-IR" sz="2700" dirty="0" smtClean="0">
                <a:cs typeface="B Yagut" panose="00000400000000000000" pitchFamily="2" charset="-78"/>
              </a:rPr>
              <a:t>پوسیدگي </a:t>
            </a:r>
            <a:r>
              <a:rPr lang="fa-IR" sz="2700" dirty="0">
                <a:cs typeface="B Yagut" panose="00000400000000000000" pitchFamily="2" charset="-78"/>
              </a:rPr>
              <a:t>در اثر مواد قندي موجود در شير مادر خیلي كمتر </a:t>
            </a:r>
            <a:r>
              <a:rPr lang="fa-IR" sz="2700" dirty="0" smtClean="0">
                <a:cs typeface="B Yagut" panose="00000400000000000000" pitchFamily="2" charset="-78"/>
              </a:rPr>
              <a:t>مي باشد</a:t>
            </a:r>
            <a:r>
              <a:rPr lang="fa-IR" sz="2700" dirty="0">
                <a:cs typeface="B Yagut" panose="00000400000000000000" pitchFamily="2" charset="-78"/>
              </a:rPr>
              <a:t>.</a:t>
            </a:r>
          </a:p>
          <a:p>
            <a:pPr marL="0" indent="0">
              <a:lnSpc>
                <a:spcPct val="150000"/>
              </a:lnSpc>
              <a:buNone/>
            </a:pPr>
            <a:r>
              <a:rPr lang="fa-IR" sz="2700" dirty="0" smtClean="0">
                <a:cs typeface="B Yagut" panose="00000400000000000000" pitchFamily="2" charset="-78"/>
              </a:rPr>
              <a:t>3. هنگام </a:t>
            </a:r>
            <a:r>
              <a:rPr lang="fa-IR" sz="2700" dirty="0">
                <a:cs typeface="B Yagut" panose="00000400000000000000" pitchFamily="2" charset="-78"/>
              </a:rPr>
              <a:t>شير دادن تا حد امكان كودك را </a:t>
            </a:r>
            <a:r>
              <a:rPr lang="fa-IR" sz="2700" dirty="0" smtClean="0">
                <a:cs typeface="B Yagut" panose="00000400000000000000" pitchFamily="2" charset="-78"/>
              </a:rPr>
              <a:t>به صورت </a:t>
            </a:r>
            <a:r>
              <a:rPr lang="fa-IR" sz="2700" dirty="0">
                <a:cs typeface="B Yagut" panose="00000400000000000000" pitchFamily="2" charset="-78"/>
              </a:rPr>
              <a:t>عمودي بنشاند. </a:t>
            </a:r>
          </a:p>
          <a:p>
            <a:pPr marL="0" indent="0">
              <a:lnSpc>
                <a:spcPct val="150000"/>
              </a:lnSpc>
              <a:buNone/>
            </a:pPr>
            <a:r>
              <a:rPr lang="fa-IR" sz="2700" dirty="0" smtClean="0">
                <a:cs typeface="B Yagut" panose="00000400000000000000" pitchFamily="2" charset="-78"/>
              </a:rPr>
              <a:t>4. پس </a:t>
            </a:r>
            <a:r>
              <a:rPr lang="fa-IR" sz="2700" dirty="0">
                <a:cs typeface="B Yagut" panose="00000400000000000000" pitchFamily="2" charset="-78"/>
              </a:rPr>
              <a:t>از سن ۶ ماهگي، بعد از هر نوبت شير دادن، بخصوص در طول </a:t>
            </a:r>
            <a:r>
              <a:rPr lang="fa-IR" sz="2700" dirty="0" smtClean="0">
                <a:cs typeface="B Yagut" panose="00000400000000000000" pitchFamily="2" charset="-78"/>
              </a:rPr>
              <a:t>شب </a:t>
            </a:r>
            <a:r>
              <a:rPr lang="fa-IR" sz="2700" dirty="0">
                <a:cs typeface="B Yagut" panose="00000400000000000000" pitchFamily="2" charset="-78"/>
              </a:rPr>
              <a:t>مقدار كمي آب به كودك دهد تا دهانش تمیز شود</a:t>
            </a:r>
            <a:r>
              <a:rPr lang="fa-IR" sz="2700" dirty="0" smtClean="0">
                <a:cs typeface="B Yagut" panose="00000400000000000000" pitchFamily="2" charset="-78"/>
              </a:rPr>
              <a:t>.</a:t>
            </a:r>
            <a:endParaRPr lang="fa-IR" sz="2700" dirty="0">
              <a:cs typeface="B Yagut" panose="00000400000000000000" pitchFamily="2" charset="-78"/>
            </a:endParaRPr>
          </a:p>
          <a:p>
            <a:pPr>
              <a:lnSpc>
                <a:spcPct val="150000"/>
              </a:lnSpc>
            </a:pPr>
            <a:endParaRPr lang="fa-IR" sz="2700" dirty="0">
              <a:cs typeface="B Yagut" panose="00000400000000000000" pitchFamily="2" charset="-78"/>
            </a:endParaRPr>
          </a:p>
        </p:txBody>
      </p:sp>
      <p:sp>
        <p:nvSpPr>
          <p:cNvPr id="4" name="Slide Number Placeholder 3"/>
          <p:cNvSpPr>
            <a:spLocks noGrp="1"/>
          </p:cNvSpPr>
          <p:nvPr>
            <p:ph type="sldNum" sz="quarter" idx="12"/>
          </p:nvPr>
        </p:nvSpPr>
        <p:spPr/>
        <p:txBody>
          <a:bodyPr/>
          <a:lstStyle/>
          <a:p>
            <a:fld id="{03B96216-2649-4CCC-9921-C95B8D35960D}" type="slidenum">
              <a:rPr lang="fa-IR" smtClean="0"/>
              <a:pPr/>
              <a:t>19</a:t>
            </a:fld>
            <a:endParaRPr lang="fa-IR"/>
          </a:p>
        </p:txBody>
      </p:sp>
      <p:pic>
        <p:nvPicPr>
          <p:cNvPr id="7" name="۳۱۸">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cstate="print"/>
          <a:stretch>
            <a:fillRect/>
          </a:stretch>
        </p:blipFill>
        <p:spPr>
          <a:xfrm>
            <a:off x="11200327" y="5872163"/>
            <a:ext cx="609600" cy="609600"/>
          </a:xfrm>
          <a:prstGeom prst="rect">
            <a:avLst/>
          </a:prstGeom>
        </p:spPr>
      </p:pic>
    </p:spTree>
    <p:extLst>
      <p:ext uri="{BB962C8B-B14F-4D97-AF65-F5344CB8AC3E}">
        <p14:creationId xmlns:p14="http://schemas.microsoft.com/office/powerpoint/2010/main" val="3405151968"/>
      </p:ext>
    </p:extLst>
  </p:cSld>
  <p:clrMapOvr>
    <a:masterClrMapping/>
  </p:clrMapOvr>
  <mc:AlternateContent xmlns:mc="http://schemas.openxmlformats.org/markup-compatibility/2006" xmlns:p14="http://schemas.microsoft.com/office/powerpoint/2010/main">
    <mc:Choice Requires="p14">
      <p:transition spd="slow" p14:dur="2000" advTm="30588"/>
    </mc:Choice>
    <mc:Fallback xmlns="">
      <p:transition spd="slow" advTm="3058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9002"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7"/>
                </p:tgtEl>
              </p:cMediaNode>
            </p:audio>
          </p:childTnLst>
        </p:cTn>
      </p:par>
    </p:tnLst>
  </p:timing>
  <p:extLst mod="1">
    <p:ext uri="{E180D4A7-C9FB-4DFB-919C-405C955672EB}">
      <p14:showEvtLst xmlns:p14="http://schemas.microsoft.com/office/powerpoint/2010/main">
        <p14:playEvt time="0" objId="7"/>
        <p14:stopEvt time="29039" objId="7"/>
      </p14:showEvtLst>
    </p:ext>
  </p:extLs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838200" y="149813"/>
            <a:ext cx="10515600" cy="1325563"/>
          </a:xfrm>
        </p:spPr>
        <p:txBody>
          <a:bodyPr>
            <a:normAutofit/>
          </a:bodyPr>
          <a:lstStyle/>
          <a:p>
            <a:pPr algn="ctr"/>
            <a:r>
              <a:rPr lang="fa-IR" sz="4000" dirty="0" smtClean="0">
                <a:cs typeface="B Yagut" panose="00000400000000000000" pitchFamily="2" charset="-78"/>
              </a:rPr>
              <a:t>مشخصات سند</a:t>
            </a:r>
            <a:endParaRPr lang="fa-IR" sz="4000" dirty="0"/>
          </a:p>
        </p:txBody>
      </p:sp>
      <p:sp>
        <p:nvSpPr>
          <p:cNvPr id="4" name="Content Placeholder 3"/>
          <p:cNvSpPr>
            <a:spLocks noGrp="1"/>
          </p:cNvSpPr>
          <p:nvPr>
            <p:ph sz="half" idx="1"/>
          </p:nvPr>
        </p:nvSpPr>
        <p:spPr>
          <a:xfrm>
            <a:off x="907473" y="1541488"/>
            <a:ext cx="5181600" cy="4748749"/>
          </a:xfrm>
        </p:spPr>
        <p:txBody>
          <a:bodyPr>
            <a:normAutofit/>
          </a:bodyPr>
          <a:lstStyle/>
          <a:p>
            <a:pPr marL="0" lvl="0" indent="0">
              <a:lnSpc>
                <a:spcPct val="150000"/>
              </a:lnSpc>
              <a:buNone/>
            </a:pPr>
            <a:r>
              <a:rPr lang="fa-IR" sz="1800" dirty="0">
                <a:solidFill>
                  <a:prstClr val="black"/>
                </a:solidFill>
                <a:cs typeface="B Yagut" panose="00000400000000000000" pitchFamily="2" charset="-78"/>
              </a:rPr>
              <a:t>مشخصات مدرس:</a:t>
            </a:r>
          </a:p>
          <a:p>
            <a:pPr lvl="0">
              <a:lnSpc>
                <a:spcPct val="150000"/>
              </a:lnSpc>
            </a:pPr>
            <a:r>
              <a:rPr lang="fa-IR" sz="1800" dirty="0">
                <a:solidFill>
                  <a:prstClr val="black"/>
                </a:solidFill>
                <a:cs typeface="B Yagut" panose="00000400000000000000" pitchFamily="2" charset="-78"/>
              </a:rPr>
              <a:t>تصویر پرسنلی مدرس:</a:t>
            </a:r>
          </a:p>
          <a:p>
            <a:pPr marL="0" lvl="0" indent="0">
              <a:lnSpc>
                <a:spcPct val="150000"/>
              </a:lnSpc>
              <a:buNone/>
            </a:pPr>
            <a:endParaRPr lang="fa-IR" sz="1800" dirty="0">
              <a:solidFill>
                <a:prstClr val="black"/>
              </a:solidFill>
              <a:cs typeface="B Yagut" panose="00000400000000000000" pitchFamily="2" charset="-78"/>
            </a:endParaRPr>
          </a:p>
          <a:p>
            <a:pPr lvl="0">
              <a:lnSpc>
                <a:spcPct val="150000"/>
              </a:lnSpc>
            </a:pPr>
            <a:r>
              <a:rPr lang="fa-IR" sz="1800" dirty="0">
                <a:solidFill>
                  <a:prstClr val="black"/>
                </a:solidFill>
                <a:cs typeface="B Yagut" panose="00000400000000000000" pitchFamily="2" charset="-78"/>
              </a:rPr>
              <a:t>نام و نام خانوادگی مدرس: فاطمه ملکی</a:t>
            </a:r>
          </a:p>
          <a:p>
            <a:pPr lvl="0">
              <a:lnSpc>
                <a:spcPct val="150000"/>
              </a:lnSpc>
            </a:pPr>
            <a:r>
              <a:rPr lang="fa-IR" sz="1800" dirty="0">
                <a:solidFill>
                  <a:prstClr val="black"/>
                </a:solidFill>
                <a:cs typeface="B Yagut" panose="00000400000000000000" pitchFamily="2" charset="-78"/>
              </a:rPr>
              <a:t>مدرک تحصیلی: کارشناسی بهداشت عمومی</a:t>
            </a:r>
          </a:p>
          <a:p>
            <a:pPr lvl="0">
              <a:lnSpc>
                <a:spcPct val="150000"/>
              </a:lnSpc>
            </a:pPr>
            <a:r>
              <a:rPr lang="fa-IR" sz="1800" dirty="0">
                <a:solidFill>
                  <a:prstClr val="black"/>
                </a:solidFill>
                <a:cs typeface="B Yagut" panose="00000400000000000000" pitchFamily="2" charset="-78"/>
              </a:rPr>
              <a:t>موقعیت اشتغال سازمانی مدرس: مربی مر کز آموزش بهورزی شهرستان ماهنشان،دانشگاه علوم پزشکی زنجان</a:t>
            </a:r>
          </a:p>
          <a:p>
            <a:endParaRPr lang="fa-IR" b="1" dirty="0" smtClean="0"/>
          </a:p>
          <a:p>
            <a:pPr marL="0" indent="0">
              <a:buNone/>
            </a:pPr>
            <a:endParaRPr lang="fa-IR" b="1" dirty="0"/>
          </a:p>
        </p:txBody>
      </p:sp>
      <p:sp>
        <p:nvSpPr>
          <p:cNvPr id="5" name="Content Placeholder 4"/>
          <p:cNvSpPr>
            <a:spLocks noGrp="1"/>
          </p:cNvSpPr>
          <p:nvPr>
            <p:ph sz="half" idx="2"/>
          </p:nvPr>
        </p:nvSpPr>
        <p:spPr>
          <a:xfrm>
            <a:off x="6445827" y="1541488"/>
            <a:ext cx="4755573" cy="4351338"/>
          </a:xfrm>
        </p:spPr>
        <p:txBody>
          <a:bodyPr>
            <a:noAutofit/>
          </a:bodyPr>
          <a:lstStyle/>
          <a:p>
            <a:pPr marL="0" lvl="0" indent="0">
              <a:lnSpc>
                <a:spcPct val="150000"/>
              </a:lnSpc>
              <a:buNone/>
            </a:pPr>
            <a:r>
              <a:rPr lang="fa-IR" sz="2000" dirty="0">
                <a:solidFill>
                  <a:prstClr val="black"/>
                </a:solidFill>
                <a:cs typeface="B Yagut" panose="00000400000000000000" pitchFamily="2" charset="-78"/>
              </a:rPr>
              <a:t>م</a:t>
            </a:r>
            <a:r>
              <a:rPr lang="fa-IR" sz="1800" dirty="0">
                <a:solidFill>
                  <a:prstClr val="black"/>
                </a:solidFill>
                <a:cs typeface="B Yagut" panose="00000400000000000000" pitchFamily="2" charset="-78"/>
              </a:rPr>
              <a:t>شخصات بسته </a:t>
            </a:r>
            <a:r>
              <a:rPr lang="fa-IR" sz="1800" dirty="0" smtClean="0">
                <a:solidFill>
                  <a:prstClr val="black"/>
                </a:solidFill>
                <a:cs typeface="B Yagut" panose="00000400000000000000" pitchFamily="2" charset="-78"/>
              </a:rPr>
              <a:t>آموزشی:</a:t>
            </a:r>
            <a:endParaRPr lang="fa-IR" sz="1800" dirty="0">
              <a:solidFill>
                <a:prstClr val="black"/>
              </a:solidFill>
              <a:cs typeface="B Yagut" panose="00000400000000000000" pitchFamily="2" charset="-78"/>
            </a:endParaRPr>
          </a:p>
          <a:p>
            <a:pPr lvl="0">
              <a:lnSpc>
                <a:spcPct val="150000"/>
              </a:lnSpc>
            </a:pPr>
            <a:r>
              <a:rPr lang="fa-IR" sz="1800" dirty="0">
                <a:solidFill>
                  <a:prstClr val="black"/>
                </a:solidFill>
                <a:cs typeface="B Yagut" panose="00000400000000000000" pitchFamily="2" charset="-78"/>
              </a:rPr>
              <a:t>حیطه درس</a:t>
            </a:r>
            <a:r>
              <a:rPr lang="fa-IR" sz="1800" dirty="0" smtClean="0">
                <a:solidFill>
                  <a:prstClr val="black"/>
                </a:solidFill>
                <a:cs typeface="B Yagut" panose="00000400000000000000" pitchFamily="2" charset="-78"/>
              </a:rPr>
              <a:t>: بهداشت </a:t>
            </a:r>
            <a:r>
              <a:rPr lang="fa-IR" sz="1800" dirty="0">
                <a:solidFill>
                  <a:prstClr val="black"/>
                </a:solidFill>
                <a:cs typeface="B Yagut" panose="00000400000000000000" pitchFamily="2" charset="-78"/>
              </a:rPr>
              <a:t>دهان و دندان</a:t>
            </a:r>
          </a:p>
          <a:p>
            <a:pPr lvl="0">
              <a:lnSpc>
                <a:spcPct val="150000"/>
              </a:lnSpc>
            </a:pPr>
            <a:r>
              <a:rPr lang="fa-IR" sz="1800" dirty="0" smtClean="0">
                <a:solidFill>
                  <a:prstClr val="black"/>
                </a:solidFill>
                <a:cs typeface="B Yagut" panose="00000400000000000000" pitchFamily="2" charset="-78"/>
              </a:rPr>
              <a:t>تاریخ:99/2/27</a:t>
            </a:r>
            <a:endParaRPr lang="fa-IR" sz="1800" dirty="0">
              <a:solidFill>
                <a:prstClr val="black"/>
              </a:solidFill>
              <a:cs typeface="B Yagut" panose="00000400000000000000" pitchFamily="2" charset="-78"/>
            </a:endParaRPr>
          </a:p>
          <a:p>
            <a:pPr lvl="0">
              <a:lnSpc>
                <a:spcPct val="150000"/>
              </a:lnSpc>
            </a:pPr>
            <a:r>
              <a:rPr lang="fa-IR" sz="1800" dirty="0">
                <a:solidFill>
                  <a:prstClr val="black"/>
                </a:solidFill>
                <a:cs typeface="B Yagut" panose="00000400000000000000" pitchFamily="2" charset="-78"/>
              </a:rPr>
              <a:t>نوبت تهیه: </a:t>
            </a:r>
            <a:r>
              <a:rPr lang="fa-IR" sz="1800" dirty="0" smtClean="0">
                <a:solidFill>
                  <a:prstClr val="black"/>
                </a:solidFill>
                <a:cs typeface="B Yagut" panose="00000400000000000000" pitchFamily="2" charset="-78"/>
              </a:rPr>
              <a:t>1</a:t>
            </a:r>
            <a:endParaRPr lang="fa-IR" sz="1800" dirty="0">
              <a:solidFill>
                <a:prstClr val="black"/>
              </a:solidFill>
              <a:cs typeface="B Yagut" panose="00000400000000000000" pitchFamily="2" charset="-78"/>
            </a:endParaRPr>
          </a:p>
          <a:p>
            <a:pPr lvl="0">
              <a:lnSpc>
                <a:spcPct val="150000"/>
              </a:lnSpc>
            </a:pPr>
            <a:r>
              <a:rPr lang="fa-IR" sz="1800" dirty="0">
                <a:solidFill>
                  <a:prstClr val="black"/>
                </a:solidFill>
                <a:cs typeface="B Yagut" panose="00000400000000000000" pitchFamily="2" charset="-78"/>
              </a:rPr>
              <a:t>نام </a:t>
            </a:r>
            <a:r>
              <a:rPr lang="fa-IR" sz="1800" dirty="0" smtClean="0">
                <a:solidFill>
                  <a:prstClr val="black"/>
                </a:solidFill>
                <a:cs typeface="B Yagut" panose="00000400000000000000" pitchFamily="2" charset="-78"/>
              </a:rPr>
              <a:t>فایل :   </a:t>
            </a:r>
            <a:endParaRPr lang="fa-IR" sz="1800" dirty="0" smtClean="0">
              <a:solidFill>
                <a:prstClr val="black"/>
              </a:solidFill>
              <a:cs typeface="B Yagut" panose="00000400000000000000" pitchFamily="2" charset="-78"/>
            </a:endParaRPr>
          </a:p>
          <a:p>
            <a:pPr marL="0" lvl="0" indent="0" algn="l">
              <a:lnSpc>
                <a:spcPct val="170000"/>
              </a:lnSpc>
              <a:buNone/>
            </a:pPr>
            <a:r>
              <a:rPr lang="fa-IR" sz="1800" dirty="0" smtClean="0">
                <a:solidFill>
                  <a:prstClr val="black"/>
                </a:solidFill>
                <a:cs typeface="B Yagut" panose="00000400000000000000" pitchFamily="2" charset="-78"/>
              </a:rPr>
              <a:t>    </a:t>
            </a:r>
            <a:r>
              <a:rPr lang="en-US" sz="1800" dirty="0" smtClean="0">
                <a:solidFill>
                  <a:prstClr val="black"/>
                </a:solidFill>
                <a:cs typeface="B Yagut" panose="00000400000000000000" pitchFamily="2" charset="-78"/>
              </a:rPr>
              <a:t>DH-morghebate-dahan-va-dandan-dar- goruhaye-hadaf-edi2</a:t>
            </a:r>
            <a:endParaRPr lang="fa-IR" sz="2400" dirty="0">
              <a:solidFill>
                <a:prstClr val="black"/>
              </a:solidFill>
              <a:cs typeface="B Yagut" panose="00000400000000000000" pitchFamily="2" charset="-78"/>
            </a:endParaRPr>
          </a:p>
        </p:txBody>
      </p:sp>
      <p:pic>
        <p:nvPicPr>
          <p:cNvPr id="6" name="Picture 3" descr="F:\عکس\New Folder\1\Untitled-Scanned-01.jpg"/>
          <p:cNvPicPr>
            <a:picLocks noChangeAspect="1" noChangeArrowheads="1"/>
          </p:cNvPicPr>
          <p:nvPr/>
        </p:nvPicPr>
        <p:blipFill>
          <a:blip r:embed="rId4" cstate="print"/>
          <a:srcRect/>
          <a:stretch>
            <a:fillRect/>
          </a:stretch>
        </p:blipFill>
        <p:spPr bwMode="auto">
          <a:xfrm>
            <a:off x="1399636" y="2040666"/>
            <a:ext cx="1060450" cy="1250131"/>
          </a:xfrm>
          <a:prstGeom prst="rect">
            <a:avLst/>
          </a:prstGeom>
          <a:noFill/>
        </p:spPr>
      </p:pic>
      <p:sp>
        <p:nvSpPr>
          <p:cNvPr id="7" name="Slide Number Placeholder 6"/>
          <p:cNvSpPr>
            <a:spLocks noGrp="1"/>
          </p:cNvSpPr>
          <p:nvPr>
            <p:ph type="sldNum" sz="quarter" idx="12"/>
          </p:nvPr>
        </p:nvSpPr>
        <p:spPr/>
        <p:txBody>
          <a:bodyPr/>
          <a:lstStyle/>
          <a:p>
            <a:fld id="{03B96216-2649-4CCC-9921-C95B8D35960D}" type="slidenum">
              <a:rPr lang="fa-IR" smtClean="0"/>
              <a:pPr/>
              <a:t>2</a:t>
            </a:fld>
            <a:endParaRPr lang="fa-IR"/>
          </a:p>
        </p:txBody>
      </p:sp>
      <p:pic>
        <p:nvPicPr>
          <p:cNvPr id="2" name="۳۰۲">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cstate="print"/>
          <a:stretch>
            <a:fillRect/>
          </a:stretch>
        </p:blipFill>
        <p:spPr>
          <a:xfrm>
            <a:off x="11201400" y="5746750"/>
            <a:ext cx="609600" cy="609600"/>
          </a:xfrm>
          <a:prstGeom prst="rect">
            <a:avLst/>
          </a:prstGeom>
        </p:spPr>
      </p:pic>
    </p:spTree>
    <p:extLst>
      <p:ext uri="{BB962C8B-B14F-4D97-AF65-F5344CB8AC3E}">
        <p14:creationId xmlns:p14="http://schemas.microsoft.com/office/powerpoint/2010/main" val="1678025001"/>
      </p:ext>
    </p:extLst>
  </p:cSld>
  <p:clrMapOvr>
    <a:masterClrMapping/>
  </p:clrMapOvr>
  <mc:AlternateContent xmlns:mc="http://schemas.openxmlformats.org/markup-compatibility/2006" xmlns:p14="http://schemas.microsoft.com/office/powerpoint/2010/main">
    <mc:Choice Requires="p14">
      <p:transition spd="slow" p14:dur="2000" advTm="12836"/>
    </mc:Choice>
    <mc:Fallback xmlns="">
      <p:transition spd="slow" advTm="1283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2516"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extLst mod="1">
    <p:ext uri="{E180D4A7-C9FB-4DFB-919C-405C955672EB}">
      <p14:showEvtLst xmlns:p14="http://schemas.microsoft.com/office/powerpoint/2010/main">
        <p14:playEvt time="0" objId="2"/>
        <p14:stopEvt time="12550" objId="2"/>
      </p14:showEvtLst>
    </p:ext>
  </p:extLs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961399"/>
          </a:xfrm>
        </p:spPr>
        <p:txBody>
          <a:bodyPr>
            <a:normAutofit/>
          </a:bodyPr>
          <a:lstStyle/>
          <a:p>
            <a:pPr algn="ctr"/>
            <a:r>
              <a:rPr lang="fa-IR" sz="4000" dirty="0" smtClean="0">
                <a:cs typeface="B Yagut" panose="00000400000000000000" pitchFamily="2" charset="-78"/>
              </a:rPr>
              <a:t>ادامه - پیشگيري </a:t>
            </a:r>
            <a:r>
              <a:rPr lang="fa-IR" sz="4000" dirty="0">
                <a:cs typeface="B Yagut" panose="00000400000000000000" pitchFamily="2" charset="-78"/>
              </a:rPr>
              <a:t>از سندرم شیشه </a:t>
            </a:r>
            <a:r>
              <a:rPr lang="fa-IR" sz="4000" dirty="0" smtClean="0">
                <a:cs typeface="B Yagut" panose="00000400000000000000" pitchFamily="2" charset="-78"/>
              </a:rPr>
              <a:t>شير</a:t>
            </a:r>
            <a:endParaRPr lang="fa-IR" sz="4000" dirty="0"/>
          </a:p>
        </p:txBody>
      </p:sp>
      <p:sp>
        <p:nvSpPr>
          <p:cNvPr id="3" name="Content Placeholder 2"/>
          <p:cNvSpPr>
            <a:spLocks noGrp="1"/>
          </p:cNvSpPr>
          <p:nvPr>
            <p:ph idx="1"/>
          </p:nvPr>
        </p:nvSpPr>
        <p:spPr>
          <a:xfrm>
            <a:off x="838200" y="1326524"/>
            <a:ext cx="10515600" cy="4850439"/>
          </a:xfrm>
        </p:spPr>
        <p:txBody>
          <a:bodyPr>
            <a:normAutofit/>
          </a:bodyPr>
          <a:lstStyle/>
          <a:p>
            <a:pPr marL="0" indent="0">
              <a:lnSpc>
                <a:spcPct val="150000"/>
              </a:lnSpc>
              <a:buNone/>
            </a:pPr>
            <a:r>
              <a:rPr lang="fa-IR" dirty="0">
                <a:cs typeface="B Yagut" panose="00000400000000000000" pitchFamily="2" charset="-78"/>
              </a:rPr>
              <a:t>5</a:t>
            </a:r>
            <a:r>
              <a:rPr lang="fa-IR" dirty="0" smtClean="0">
                <a:cs typeface="B Yagut" panose="00000400000000000000" pitchFamily="2" charset="-78"/>
              </a:rPr>
              <a:t>. </a:t>
            </a:r>
            <a:r>
              <a:rPr lang="fa-IR" dirty="0">
                <a:cs typeface="B Yagut" panose="00000400000000000000" pitchFamily="2" charset="-78"/>
              </a:rPr>
              <a:t>اگر بنا به نظر پزشك، كودك از شیشه شير استفاده </a:t>
            </a:r>
            <a:r>
              <a:rPr lang="fa-IR" dirty="0" smtClean="0">
                <a:cs typeface="B Yagut" panose="00000400000000000000" pitchFamily="2" charset="-78"/>
              </a:rPr>
              <a:t>مي كند</a:t>
            </a:r>
            <a:r>
              <a:rPr lang="fa-IR" dirty="0">
                <a:cs typeface="B Yagut" panose="00000400000000000000" pitchFamily="2" charset="-78"/>
              </a:rPr>
              <a:t>، </a:t>
            </a:r>
            <a:r>
              <a:rPr lang="fa-IR" dirty="0" smtClean="0">
                <a:cs typeface="B Yagut" panose="00000400000000000000" pitchFamily="2" charset="-78"/>
              </a:rPr>
              <a:t>سوراخ </a:t>
            </a:r>
            <a:r>
              <a:rPr lang="fa-IR" dirty="0">
                <a:cs typeface="B Yagut" panose="00000400000000000000" pitchFamily="2" charset="-78"/>
              </a:rPr>
              <a:t>سر شیشه باید تا حد امكان تنگ باشد تا عضلات و ماهیچه هاي كودك هنگام مكیدن شير تقویت گردد.</a:t>
            </a:r>
            <a:br>
              <a:rPr lang="fa-IR" dirty="0">
                <a:cs typeface="B Yagut" panose="00000400000000000000" pitchFamily="2" charset="-78"/>
              </a:rPr>
            </a:br>
            <a:r>
              <a:rPr lang="fa-IR" dirty="0">
                <a:cs typeface="B Yagut" panose="00000400000000000000" pitchFamily="2" charset="-78"/>
              </a:rPr>
              <a:t>6. هر چه زودتر مهارت نوشیدن با استكان یا فنجان را به كودك آموزش دهد.</a:t>
            </a:r>
            <a:br>
              <a:rPr lang="fa-IR" dirty="0">
                <a:cs typeface="B Yagut" panose="00000400000000000000" pitchFamily="2" charset="-78"/>
              </a:rPr>
            </a:br>
            <a:r>
              <a:rPr lang="fa-IR" dirty="0">
                <a:cs typeface="B Yagut" panose="00000400000000000000" pitchFamily="2" charset="-78"/>
              </a:rPr>
              <a:t>7. از شیشه شير یا پستانک به عنوان وسیله آرام كردن یا گول زدن كودك استفاده نشود.</a:t>
            </a:r>
            <a:br>
              <a:rPr lang="fa-IR" dirty="0">
                <a:cs typeface="B Yagut" panose="00000400000000000000" pitchFamily="2" charset="-78"/>
              </a:rPr>
            </a:br>
            <a:r>
              <a:rPr lang="fa-IR" dirty="0">
                <a:cs typeface="B Yagut" panose="00000400000000000000" pitchFamily="2" charset="-78"/>
              </a:rPr>
              <a:t>8</a:t>
            </a:r>
            <a:r>
              <a:rPr lang="fa-IR" dirty="0" smtClean="0">
                <a:cs typeface="B Yagut" panose="00000400000000000000" pitchFamily="2" charset="-78"/>
              </a:rPr>
              <a:t>. حداقل دو بار در روز دندان هاي شيرخوار را با مسواک انگشتی و یا گاز تمیز نماید.</a:t>
            </a:r>
            <a:r>
              <a:rPr lang="fa-IR" dirty="0">
                <a:cs typeface="B Yagut" panose="00000400000000000000" pitchFamily="2" charset="-78"/>
              </a:rPr>
              <a:t/>
            </a:r>
            <a:br>
              <a:rPr lang="fa-IR" dirty="0">
                <a:cs typeface="B Yagut" panose="00000400000000000000" pitchFamily="2" charset="-78"/>
              </a:rPr>
            </a:br>
            <a:r>
              <a:rPr lang="fa-IR" dirty="0">
                <a:cs typeface="B Yagut" panose="00000400000000000000" pitchFamily="2" charset="-78"/>
              </a:rPr>
              <a:t>9. از دادن آب قند و چاي شيرین </a:t>
            </a:r>
            <a:r>
              <a:rPr lang="fa-IR" dirty="0" smtClean="0">
                <a:cs typeface="B Yagut" panose="00000400000000000000" pitchFamily="2" charset="-78"/>
              </a:rPr>
              <a:t>و پستانك </a:t>
            </a:r>
            <a:r>
              <a:rPr lang="fa-IR" dirty="0">
                <a:cs typeface="B Yagut" panose="00000400000000000000" pitchFamily="2" charset="-78"/>
              </a:rPr>
              <a:t>خودداري </a:t>
            </a:r>
            <a:r>
              <a:rPr lang="fa-IR" dirty="0" smtClean="0">
                <a:cs typeface="B Yagut" panose="00000400000000000000" pitchFamily="2" charset="-78"/>
              </a:rPr>
              <a:t>نماید.</a:t>
            </a:r>
            <a:endParaRPr lang="fa-IR" dirty="0"/>
          </a:p>
        </p:txBody>
      </p:sp>
      <p:sp>
        <p:nvSpPr>
          <p:cNvPr id="4" name="Slide Number Placeholder 3"/>
          <p:cNvSpPr>
            <a:spLocks noGrp="1"/>
          </p:cNvSpPr>
          <p:nvPr>
            <p:ph type="sldNum" sz="quarter" idx="12"/>
          </p:nvPr>
        </p:nvSpPr>
        <p:spPr/>
        <p:txBody>
          <a:bodyPr/>
          <a:lstStyle/>
          <a:p>
            <a:fld id="{03B96216-2649-4CCC-9921-C95B8D35960D}" type="slidenum">
              <a:rPr lang="fa-IR" smtClean="0"/>
              <a:pPr/>
              <a:t>20</a:t>
            </a:fld>
            <a:endParaRPr lang="fa-IR"/>
          </a:p>
        </p:txBody>
      </p:sp>
      <p:pic>
        <p:nvPicPr>
          <p:cNvPr id="6" name="۳۱۹">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cstate="print"/>
          <a:stretch>
            <a:fillRect/>
          </a:stretch>
        </p:blipFill>
        <p:spPr>
          <a:xfrm>
            <a:off x="11238964" y="6051550"/>
            <a:ext cx="609600" cy="609600"/>
          </a:xfrm>
          <a:prstGeom prst="rect">
            <a:avLst/>
          </a:prstGeom>
        </p:spPr>
      </p:pic>
    </p:spTree>
    <p:extLst>
      <p:ext uri="{BB962C8B-B14F-4D97-AF65-F5344CB8AC3E}">
        <p14:creationId xmlns:p14="http://schemas.microsoft.com/office/powerpoint/2010/main" val="3367472756"/>
      </p:ext>
    </p:extLst>
  </p:cSld>
  <p:clrMapOvr>
    <a:masterClrMapping/>
  </p:clrMapOvr>
  <mc:AlternateContent xmlns:mc="http://schemas.openxmlformats.org/markup-compatibility/2006" xmlns:p14="http://schemas.microsoft.com/office/powerpoint/2010/main">
    <mc:Choice Requires="p14">
      <p:transition spd="slow" p14:dur="2000" advTm="32690"/>
    </mc:Choice>
    <mc:Fallback xmlns="">
      <p:transition spd="slow" advTm="3269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1835"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6"/>
                </p:tgtEl>
              </p:cMediaNode>
            </p:audio>
          </p:childTnLst>
        </p:cTn>
      </p:par>
    </p:tnLst>
  </p:timing>
  <p:extLst mod="1">
    <p:ext uri="{E180D4A7-C9FB-4DFB-919C-405C955672EB}">
      <p14:showEvtLst xmlns:p14="http://schemas.microsoft.com/office/powerpoint/2010/main">
        <p14:playEvt time="0" objId="6"/>
        <p14:stopEvt time="31871" objId="6"/>
      </p14:showEvtLst>
    </p:ext>
  </p:extLs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fa-IR" sz="3600" dirty="0">
                <a:cs typeface="B Yagut" panose="00000400000000000000" pitchFamily="2" charset="-78"/>
              </a:rPr>
              <a:t>تأثير قطره آهن بر روی دندان</a:t>
            </a:r>
          </a:p>
        </p:txBody>
      </p:sp>
      <p:sp>
        <p:nvSpPr>
          <p:cNvPr id="3" name="Content Placeholder 2"/>
          <p:cNvSpPr>
            <a:spLocks noGrp="1"/>
          </p:cNvSpPr>
          <p:nvPr>
            <p:ph idx="1"/>
          </p:nvPr>
        </p:nvSpPr>
        <p:spPr>
          <a:xfrm>
            <a:off x="434715" y="1825624"/>
            <a:ext cx="10919085" cy="4605155"/>
          </a:xfrm>
        </p:spPr>
        <p:txBody>
          <a:bodyPr>
            <a:normAutofit/>
          </a:bodyPr>
          <a:lstStyle/>
          <a:p>
            <a:pPr>
              <a:lnSpc>
                <a:spcPct val="150000"/>
              </a:lnSpc>
              <a:buFont typeface="Wingdings" panose="05000000000000000000" pitchFamily="2" charset="2"/>
              <a:buChar char="v"/>
            </a:pPr>
            <a:r>
              <a:rPr lang="fa-IR" sz="2700" dirty="0">
                <a:cs typeface="B Yagut" panose="00000400000000000000" pitchFamily="2" charset="-78"/>
              </a:rPr>
              <a:t>در صورت استفاده نادرست </a:t>
            </a:r>
            <a:r>
              <a:rPr lang="fa-IR" sz="2700" dirty="0" smtClean="0">
                <a:cs typeface="B Yagut" panose="00000400000000000000" pitchFamily="2" charset="-78"/>
              </a:rPr>
              <a:t> </a:t>
            </a:r>
            <a:r>
              <a:rPr lang="fa-IR" sz="2700" dirty="0">
                <a:cs typeface="B Yagut" panose="00000400000000000000" pitchFamily="2" charset="-78"/>
              </a:rPr>
              <a:t>باعث تغیير رنگ دندان های </a:t>
            </a:r>
            <a:r>
              <a:rPr lang="fa-IR" sz="2700" dirty="0" smtClean="0">
                <a:cs typeface="B Yagut" panose="00000400000000000000" pitchFamily="2" charset="-78"/>
              </a:rPr>
              <a:t>جلویی می </a:t>
            </a:r>
            <a:r>
              <a:rPr lang="fa-IR" sz="2700" dirty="0">
                <a:cs typeface="B Yagut" panose="00000400000000000000" pitchFamily="2" charset="-78"/>
              </a:rPr>
              <a:t>شود</a:t>
            </a:r>
          </a:p>
          <a:p>
            <a:pPr marL="0" indent="0">
              <a:lnSpc>
                <a:spcPct val="150000"/>
              </a:lnSpc>
              <a:buNone/>
            </a:pPr>
            <a:r>
              <a:rPr lang="fa-IR" sz="3200" dirty="0" smtClean="0">
                <a:cs typeface="B Yagut" panose="00000400000000000000" pitchFamily="2" charset="-78"/>
              </a:rPr>
              <a:t>راه های پیشگیری :</a:t>
            </a:r>
          </a:p>
          <a:p>
            <a:pPr marL="514350" indent="-514350">
              <a:lnSpc>
                <a:spcPct val="150000"/>
              </a:lnSpc>
              <a:buFont typeface="+mj-lt"/>
              <a:buAutoNum type="arabicPeriod"/>
            </a:pPr>
            <a:r>
              <a:rPr lang="fa-IR" sz="2700" dirty="0" smtClean="0">
                <a:cs typeface="B Yagut" panose="00000400000000000000" pitchFamily="2" charset="-78"/>
              </a:rPr>
              <a:t>دندان ها </a:t>
            </a:r>
            <a:r>
              <a:rPr lang="fa-IR" sz="2700" dirty="0">
                <a:cs typeface="B Yagut" panose="00000400000000000000" pitchFamily="2" charset="-78"/>
              </a:rPr>
              <a:t>قبل و بعد از دادن قطره </a:t>
            </a:r>
            <a:r>
              <a:rPr lang="fa-IR" sz="2700" dirty="0" smtClean="0">
                <a:cs typeface="B Yagut" panose="00000400000000000000" pitchFamily="2" charset="-78"/>
              </a:rPr>
              <a:t>آهن مسواک شود. </a:t>
            </a:r>
            <a:endParaRPr lang="fa-IR" sz="2700" dirty="0">
              <a:cs typeface="B Yagut" panose="00000400000000000000" pitchFamily="2" charset="-78"/>
            </a:endParaRPr>
          </a:p>
          <a:p>
            <a:pPr marL="514350" indent="-514350">
              <a:lnSpc>
                <a:spcPct val="150000"/>
              </a:lnSpc>
              <a:buFont typeface="+mj-lt"/>
              <a:buAutoNum type="arabicPeriod"/>
            </a:pPr>
            <a:r>
              <a:rPr lang="fa-IR" sz="2700" dirty="0" smtClean="0">
                <a:cs typeface="B Yagut" panose="00000400000000000000" pitchFamily="2" charset="-78"/>
              </a:rPr>
              <a:t>قطره </a:t>
            </a:r>
            <a:r>
              <a:rPr lang="fa-IR" sz="2700" dirty="0">
                <a:cs typeface="B Yagut" panose="00000400000000000000" pitchFamily="2" charset="-78"/>
              </a:rPr>
              <a:t>آهن در قسمت عقب دهان </a:t>
            </a:r>
            <a:r>
              <a:rPr lang="fa-IR" sz="2700" dirty="0" smtClean="0">
                <a:cs typeface="B Yagut" panose="00000400000000000000" pitchFamily="2" charset="-78"/>
              </a:rPr>
              <a:t>کودک چکانده شود.</a:t>
            </a:r>
          </a:p>
          <a:p>
            <a:pPr marL="514350" indent="-514350">
              <a:lnSpc>
                <a:spcPct val="150000"/>
              </a:lnSpc>
              <a:buFont typeface="+mj-lt"/>
              <a:buAutoNum type="arabicPeriod"/>
            </a:pPr>
            <a:r>
              <a:rPr lang="fa-IR" sz="2700" dirty="0" smtClean="0">
                <a:cs typeface="B Yagut" panose="00000400000000000000" pitchFamily="2" charset="-78"/>
              </a:rPr>
              <a:t>پس </a:t>
            </a:r>
            <a:r>
              <a:rPr lang="fa-IR" sz="2700" dirty="0">
                <a:cs typeface="B Yagut" panose="00000400000000000000" pitchFamily="2" charset="-78"/>
              </a:rPr>
              <a:t>از دادن </a:t>
            </a:r>
            <a:r>
              <a:rPr lang="fa-IR" sz="2700" dirty="0" smtClean="0">
                <a:cs typeface="B Yagut" panose="00000400000000000000" pitchFamily="2" charset="-78"/>
              </a:rPr>
              <a:t>قطره آهن به کودک </a:t>
            </a:r>
            <a:r>
              <a:rPr lang="fa-IR" sz="2700" dirty="0">
                <a:cs typeface="B Yagut" panose="00000400000000000000" pitchFamily="2" charset="-78"/>
              </a:rPr>
              <a:t>آب </a:t>
            </a:r>
            <a:r>
              <a:rPr lang="fa-IR" sz="2700" dirty="0" smtClean="0">
                <a:cs typeface="B Yagut" panose="00000400000000000000" pitchFamily="2" charset="-78"/>
              </a:rPr>
              <a:t>بدهد.</a:t>
            </a:r>
            <a:endParaRPr lang="fa-IR" sz="2700" dirty="0">
              <a:cs typeface="B Yagut" panose="00000400000000000000" pitchFamily="2" charset="-78"/>
            </a:endParaRPr>
          </a:p>
        </p:txBody>
      </p:sp>
      <p:pic>
        <p:nvPicPr>
          <p:cNvPr id="4" name="Picture 3"/>
          <p:cNvPicPr>
            <a:picLocks noChangeAspect="1"/>
          </p:cNvPicPr>
          <p:nvPr/>
        </p:nvPicPr>
        <p:blipFill>
          <a:blip r:embed="rId4" cstate="print"/>
          <a:stretch>
            <a:fillRect/>
          </a:stretch>
        </p:blipFill>
        <p:spPr>
          <a:xfrm>
            <a:off x="554636" y="2623278"/>
            <a:ext cx="3554257" cy="3759592"/>
          </a:xfrm>
          <a:prstGeom prst="rect">
            <a:avLst/>
          </a:prstGeom>
        </p:spPr>
      </p:pic>
      <p:sp>
        <p:nvSpPr>
          <p:cNvPr id="5" name="Slide Number Placeholder 4"/>
          <p:cNvSpPr>
            <a:spLocks noGrp="1"/>
          </p:cNvSpPr>
          <p:nvPr>
            <p:ph type="sldNum" sz="quarter" idx="12"/>
          </p:nvPr>
        </p:nvSpPr>
        <p:spPr/>
        <p:txBody>
          <a:bodyPr/>
          <a:lstStyle/>
          <a:p>
            <a:fld id="{03B96216-2649-4CCC-9921-C95B8D35960D}" type="slidenum">
              <a:rPr lang="fa-IR" smtClean="0"/>
              <a:pPr/>
              <a:t>21</a:t>
            </a:fld>
            <a:endParaRPr lang="fa-IR"/>
          </a:p>
        </p:txBody>
      </p:sp>
      <p:pic>
        <p:nvPicPr>
          <p:cNvPr id="7" name="۳۲۰">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cstate="print"/>
          <a:stretch>
            <a:fillRect/>
          </a:stretch>
        </p:blipFill>
        <p:spPr>
          <a:xfrm>
            <a:off x="11353800" y="6007100"/>
            <a:ext cx="609600" cy="609600"/>
          </a:xfrm>
          <a:prstGeom prst="rect">
            <a:avLst/>
          </a:prstGeom>
        </p:spPr>
      </p:pic>
    </p:spTree>
    <p:extLst>
      <p:ext uri="{BB962C8B-B14F-4D97-AF65-F5344CB8AC3E}">
        <p14:creationId xmlns:p14="http://schemas.microsoft.com/office/powerpoint/2010/main" val="4083183826"/>
      </p:ext>
    </p:extLst>
  </p:cSld>
  <p:clrMapOvr>
    <a:masterClrMapping/>
  </p:clrMapOvr>
  <mc:AlternateContent xmlns:mc="http://schemas.openxmlformats.org/markup-compatibility/2006" xmlns:p14="http://schemas.microsoft.com/office/powerpoint/2010/main">
    <mc:Choice Requires="p14">
      <p:transition spd="slow" p14:dur="2000" advTm="28409"/>
    </mc:Choice>
    <mc:Fallback xmlns="">
      <p:transition spd="slow" advTm="2840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8630"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7"/>
                </p:tgtEl>
              </p:cMediaNode>
            </p:audio>
          </p:childTnLst>
        </p:cTn>
      </p:par>
    </p:tnLst>
  </p:timing>
  <p:extLst mod="1">
    <p:ext uri="{E180D4A7-C9FB-4DFB-919C-405C955672EB}">
      <p14:showEvtLst xmlns:p14="http://schemas.microsoft.com/office/powerpoint/2010/main">
        <p14:playEvt time="0" objId="7"/>
        <p14:stopEvt time="28409" objId="7"/>
      </p14:showEvtLst>
    </p:ext>
  </p:extLs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fa-IR" sz="4000" dirty="0" smtClean="0">
                <a:cs typeface="B Yagut" panose="00000400000000000000" pitchFamily="2" charset="-78"/>
              </a:rPr>
              <a:t>مسواك </a:t>
            </a:r>
            <a:r>
              <a:rPr lang="fa-IR" sz="4000" dirty="0">
                <a:cs typeface="B Yagut" panose="00000400000000000000" pitchFamily="2" charset="-78"/>
              </a:rPr>
              <a:t>زدن براي كودكان ١ تا ٢ </a:t>
            </a:r>
            <a:r>
              <a:rPr lang="fa-IR" sz="4000" dirty="0" smtClean="0">
                <a:cs typeface="B Yagut" panose="00000400000000000000" pitchFamily="2" charset="-78"/>
              </a:rPr>
              <a:t>سال</a:t>
            </a:r>
            <a:endParaRPr lang="fa-IR" sz="4000" dirty="0">
              <a:cs typeface="B Yagut" panose="00000400000000000000" pitchFamily="2" charset="-78"/>
            </a:endParaRPr>
          </a:p>
        </p:txBody>
      </p:sp>
      <p:sp>
        <p:nvSpPr>
          <p:cNvPr id="3" name="Content Placeholder 2"/>
          <p:cNvSpPr>
            <a:spLocks noGrp="1"/>
          </p:cNvSpPr>
          <p:nvPr>
            <p:ph idx="1"/>
          </p:nvPr>
        </p:nvSpPr>
        <p:spPr/>
        <p:txBody>
          <a:bodyPr>
            <a:normAutofit/>
          </a:bodyPr>
          <a:lstStyle/>
          <a:p>
            <a:pPr>
              <a:lnSpc>
                <a:spcPct val="150000"/>
              </a:lnSpc>
              <a:buFont typeface="Wingdings" panose="05000000000000000000" pitchFamily="2" charset="2"/>
              <a:buChar char="Ø"/>
            </a:pPr>
            <a:r>
              <a:rPr lang="fa-IR" sz="2700" dirty="0">
                <a:cs typeface="B Yagut" panose="00000400000000000000" pitchFamily="2" charset="-78"/>
              </a:rPr>
              <a:t>بهترین روش </a:t>
            </a:r>
            <a:r>
              <a:rPr lang="fa-IR" sz="2700" dirty="0" smtClean="0">
                <a:cs typeface="B Yagut" panose="00000400000000000000" pitchFamily="2" charset="-78"/>
              </a:rPr>
              <a:t>مسواک </a:t>
            </a:r>
            <a:r>
              <a:rPr lang="fa-IR" sz="2700" dirty="0">
                <a:cs typeface="B Yagut" panose="00000400000000000000" pitchFamily="2" charset="-78"/>
              </a:rPr>
              <a:t>زدن براي كودكان این گروه </a:t>
            </a:r>
            <a:r>
              <a:rPr lang="fa-IR" sz="2700" dirty="0" smtClean="0">
                <a:cs typeface="B Yagut" panose="00000400000000000000" pitchFamily="2" charset="-78"/>
              </a:rPr>
              <a:t>سنی، </a:t>
            </a:r>
            <a:r>
              <a:rPr lang="fa-IR" sz="2700" dirty="0">
                <a:cs typeface="B Yagut" panose="00000400000000000000" pitchFamily="2" charset="-78"/>
              </a:rPr>
              <a:t>روش </a:t>
            </a:r>
            <a:r>
              <a:rPr lang="fa-IR" sz="2700" dirty="0" smtClean="0">
                <a:cs typeface="B Yagut" panose="00000400000000000000" pitchFamily="2" charset="-78"/>
              </a:rPr>
              <a:t>افقی </a:t>
            </a:r>
            <a:r>
              <a:rPr lang="fa-IR" sz="2700" dirty="0">
                <a:cs typeface="B Yagut" panose="00000400000000000000" pitchFamily="2" charset="-78"/>
              </a:rPr>
              <a:t>است</a:t>
            </a:r>
            <a:r>
              <a:rPr lang="fa-IR" sz="2700" dirty="0" smtClean="0">
                <a:cs typeface="B Yagut" panose="00000400000000000000" pitchFamily="2" charset="-78"/>
              </a:rPr>
              <a:t>.</a:t>
            </a:r>
          </a:p>
          <a:p>
            <a:pPr>
              <a:lnSpc>
                <a:spcPct val="150000"/>
              </a:lnSpc>
              <a:buFont typeface="Wingdings" panose="05000000000000000000" pitchFamily="2" charset="2"/>
              <a:buChar char="Ø"/>
            </a:pPr>
            <a:r>
              <a:rPr lang="fa-IR" sz="2700" dirty="0">
                <a:cs typeface="B Yagut" panose="00000400000000000000" pitchFamily="2" charset="-78"/>
              </a:rPr>
              <a:t>در این روش، </a:t>
            </a:r>
            <a:r>
              <a:rPr lang="fa-IR" sz="2700" dirty="0" smtClean="0">
                <a:cs typeface="B Yagut" panose="00000400000000000000" pitchFamily="2" charset="-78"/>
              </a:rPr>
              <a:t>مسواک به طور افقی </a:t>
            </a:r>
            <a:r>
              <a:rPr lang="fa-IR" sz="2700" dirty="0">
                <a:cs typeface="B Yagut" panose="00000400000000000000" pitchFamily="2" charset="-78"/>
              </a:rPr>
              <a:t>بر </a:t>
            </a:r>
            <a:r>
              <a:rPr lang="fa-IR" sz="2700" dirty="0" smtClean="0">
                <a:cs typeface="B Yagut" panose="00000400000000000000" pitchFamily="2" charset="-78"/>
              </a:rPr>
              <a:t>روی </a:t>
            </a:r>
            <a:r>
              <a:rPr lang="fa-IR" sz="2700" dirty="0">
                <a:cs typeface="B Yagut" panose="00000400000000000000" pitchFamily="2" charset="-78"/>
              </a:rPr>
              <a:t>سطح </a:t>
            </a:r>
            <a:r>
              <a:rPr lang="fa-IR" sz="2700" dirty="0" smtClean="0">
                <a:cs typeface="B Yagut" panose="00000400000000000000" pitchFamily="2" charset="-78"/>
              </a:rPr>
              <a:t>داخلی </a:t>
            </a:r>
            <a:r>
              <a:rPr lang="fa-IR" sz="2700" dirty="0">
                <a:cs typeface="B Yagut" panose="00000400000000000000" pitchFamily="2" charset="-78"/>
              </a:rPr>
              <a:t>و </a:t>
            </a:r>
            <a:r>
              <a:rPr lang="fa-IR" sz="2700" dirty="0" smtClean="0">
                <a:cs typeface="B Yagut" panose="00000400000000000000" pitchFamily="2" charset="-78"/>
              </a:rPr>
              <a:t>خارجی وجونده دندان ها گذاشته </a:t>
            </a:r>
            <a:r>
              <a:rPr lang="fa-IR" sz="2700" dirty="0">
                <a:cs typeface="B Yagut" panose="00000400000000000000" pitchFamily="2" charset="-78"/>
              </a:rPr>
              <a:t>شده و با حركت </a:t>
            </a:r>
            <a:r>
              <a:rPr lang="fa-IR" sz="2700" dirty="0" smtClean="0">
                <a:cs typeface="B Yagut" panose="00000400000000000000" pitchFamily="2" charset="-78"/>
              </a:rPr>
              <a:t>مالشی، </a:t>
            </a:r>
            <a:r>
              <a:rPr lang="fa-IR" sz="2700" dirty="0">
                <a:cs typeface="B Yagut" panose="00000400000000000000" pitchFamily="2" charset="-78"/>
              </a:rPr>
              <a:t>به جلو و </a:t>
            </a:r>
            <a:r>
              <a:rPr lang="fa-IR" sz="2700" dirty="0" smtClean="0">
                <a:cs typeface="B Yagut" panose="00000400000000000000" pitchFamily="2" charset="-78"/>
              </a:rPr>
              <a:t>عقب حركت </a:t>
            </a:r>
            <a:r>
              <a:rPr lang="fa-IR" sz="2700" dirty="0">
                <a:cs typeface="B Yagut" panose="00000400000000000000" pitchFamily="2" charset="-78"/>
              </a:rPr>
              <a:t>داده </a:t>
            </a:r>
            <a:r>
              <a:rPr lang="fa-IR" sz="2700" dirty="0" smtClean="0">
                <a:cs typeface="B Yagut" panose="00000400000000000000" pitchFamily="2" charset="-78"/>
              </a:rPr>
              <a:t>می شود.</a:t>
            </a:r>
          </a:p>
          <a:p>
            <a:pPr>
              <a:lnSpc>
                <a:spcPct val="150000"/>
              </a:lnSpc>
              <a:buFont typeface="Wingdings" panose="05000000000000000000" pitchFamily="2" charset="2"/>
              <a:buChar char="Ø"/>
            </a:pPr>
            <a:r>
              <a:rPr lang="fa-IR" sz="2700" dirty="0">
                <a:cs typeface="B Yagut" panose="00000400000000000000" pitchFamily="2" charset="-78"/>
              </a:rPr>
              <a:t>توصیه </a:t>
            </a:r>
            <a:r>
              <a:rPr lang="fa-IR" sz="2700" dirty="0" smtClean="0">
                <a:cs typeface="B Yagut" panose="00000400000000000000" pitchFamily="2" charset="-78"/>
              </a:rPr>
              <a:t>می شود </a:t>
            </a:r>
            <a:r>
              <a:rPr lang="fa-IR" sz="2700" dirty="0">
                <a:cs typeface="B Yagut" panose="00000400000000000000" pitchFamily="2" charset="-78"/>
              </a:rPr>
              <a:t>كه در این دوران كودك حتماً </a:t>
            </a:r>
            <a:r>
              <a:rPr lang="fa-IR" sz="2700" dirty="0" smtClean="0">
                <a:cs typeface="B Yagut" panose="00000400000000000000" pitchFamily="2" charset="-78"/>
              </a:rPr>
              <a:t>با مسواك آشنا شود. می </a:t>
            </a:r>
            <a:r>
              <a:rPr lang="fa-IR" sz="2700" dirty="0">
                <a:cs typeface="B Yagut" panose="00000400000000000000" pitchFamily="2" charset="-78"/>
              </a:rPr>
              <a:t>توان در </a:t>
            </a:r>
            <a:r>
              <a:rPr lang="fa-IR" sz="2700" dirty="0" smtClean="0">
                <a:cs typeface="B Yagut" panose="00000400000000000000" pitchFamily="2" charset="-78"/>
              </a:rPr>
              <a:t>حدود ٢ سالگی استفاده از خمير دندان را شروع نمود.</a:t>
            </a:r>
          </a:p>
          <a:p>
            <a:pPr>
              <a:lnSpc>
                <a:spcPct val="150000"/>
              </a:lnSpc>
              <a:buFont typeface="Wingdings" panose="05000000000000000000" pitchFamily="2" charset="2"/>
              <a:buChar char="Ø"/>
            </a:pPr>
            <a:endParaRPr lang="fa-IR" sz="2700" dirty="0" smtClean="0">
              <a:cs typeface="B Yagut" panose="00000400000000000000" pitchFamily="2" charset="-78"/>
            </a:endParaRPr>
          </a:p>
          <a:p>
            <a:pPr marL="0" indent="0">
              <a:buNone/>
            </a:pPr>
            <a:endParaRPr lang="fa-IR" sz="2700" dirty="0"/>
          </a:p>
        </p:txBody>
      </p:sp>
      <p:sp>
        <p:nvSpPr>
          <p:cNvPr id="4" name="Slide Number Placeholder 3"/>
          <p:cNvSpPr>
            <a:spLocks noGrp="1"/>
          </p:cNvSpPr>
          <p:nvPr>
            <p:ph type="sldNum" sz="quarter" idx="12"/>
          </p:nvPr>
        </p:nvSpPr>
        <p:spPr/>
        <p:txBody>
          <a:bodyPr/>
          <a:lstStyle/>
          <a:p>
            <a:fld id="{03B96216-2649-4CCC-9921-C95B8D35960D}" type="slidenum">
              <a:rPr lang="fa-IR" smtClean="0"/>
              <a:pPr/>
              <a:t>22</a:t>
            </a:fld>
            <a:endParaRPr lang="fa-IR"/>
          </a:p>
        </p:txBody>
      </p:sp>
      <p:pic>
        <p:nvPicPr>
          <p:cNvPr id="6" name="۳۲۱">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cstate="print"/>
          <a:stretch>
            <a:fillRect/>
          </a:stretch>
        </p:blipFill>
        <p:spPr>
          <a:xfrm>
            <a:off x="11353800" y="6111875"/>
            <a:ext cx="609600" cy="609600"/>
          </a:xfrm>
          <a:prstGeom prst="rect">
            <a:avLst/>
          </a:prstGeom>
        </p:spPr>
      </p:pic>
    </p:spTree>
    <p:extLst>
      <p:ext uri="{BB962C8B-B14F-4D97-AF65-F5344CB8AC3E}">
        <p14:creationId xmlns:p14="http://schemas.microsoft.com/office/powerpoint/2010/main" val="2327061632"/>
      </p:ext>
    </p:extLst>
  </p:cSld>
  <p:clrMapOvr>
    <a:masterClrMapping/>
  </p:clrMapOvr>
  <mc:AlternateContent xmlns:mc="http://schemas.openxmlformats.org/markup-compatibility/2006" xmlns:p14="http://schemas.microsoft.com/office/powerpoint/2010/main">
    <mc:Choice Requires="p14">
      <p:transition spd="slow" p14:dur="2000" advTm="31703"/>
    </mc:Choice>
    <mc:Fallback xmlns="">
      <p:transition spd="slow" advTm="3170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1695"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6"/>
                </p:tgtEl>
              </p:cMediaNode>
            </p:audio>
          </p:childTnLst>
        </p:cTn>
      </p:par>
    </p:tnLst>
  </p:timing>
  <p:extLst mod="1">
    <p:ext uri="{E180D4A7-C9FB-4DFB-919C-405C955672EB}">
      <p14:showEvtLst xmlns:p14="http://schemas.microsoft.com/office/powerpoint/2010/main">
        <p14:playEvt time="13" objId="6"/>
        <p14:stopEvt time="31703" objId="6"/>
      </p14:showEvtLst>
    </p:ext>
  </p:extLs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rgbClr val="CCCC00"/>
          </a:solidFill>
        </p:spPr>
        <p:txBody>
          <a:bodyPr>
            <a:normAutofit fontScale="90000"/>
          </a:bodyPr>
          <a:lstStyle/>
          <a:p>
            <a:pPr algn="ctr"/>
            <a:r>
              <a:rPr lang="fa-IR" b="1" dirty="0">
                <a:cs typeface="B Yagut" panose="00000400000000000000" pitchFamily="2" charset="-78"/>
              </a:rPr>
              <a:t/>
            </a:r>
            <a:br>
              <a:rPr lang="fa-IR" b="1" dirty="0">
                <a:cs typeface="B Yagut" panose="00000400000000000000" pitchFamily="2" charset="-78"/>
              </a:rPr>
            </a:br>
            <a:r>
              <a:rPr lang="fa-IR" dirty="0">
                <a:cs typeface="B Yagut" panose="00000400000000000000" pitchFamily="2" charset="-78"/>
              </a:rPr>
              <a:t>مراقبت های دهان دندان در کودکان </a:t>
            </a:r>
            <a:r>
              <a:rPr lang="fa-IR" dirty="0" smtClean="0">
                <a:cs typeface="B Yagut" panose="00000400000000000000" pitchFamily="2" charset="-78"/>
              </a:rPr>
              <a:t>3تا6 </a:t>
            </a:r>
            <a:r>
              <a:rPr lang="fa-IR" dirty="0">
                <a:cs typeface="B Yagut" panose="00000400000000000000" pitchFamily="2" charset="-78"/>
              </a:rPr>
              <a:t>سال</a:t>
            </a:r>
            <a:r>
              <a:rPr lang="fa-IR" b="1" dirty="0">
                <a:cs typeface="B Yagut" panose="00000400000000000000" pitchFamily="2" charset="-78"/>
              </a:rPr>
              <a:t/>
            </a:r>
            <a:br>
              <a:rPr lang="fa-IR" b="1" dirty="0">
                <a:cs typeface="B Yagut" panose="00000400000000000000" pitchFamily="2" charset="-78"/>
              </a:rPr>
            </a:br>
            <a:endParaRPr lang="fa-IR" b="1" dirty="0"/>
          </a:p>
        </p:txBody>
      </p:sp>
      <p:sp>
        <p:nvSpPr>
          <p:cNvPr id="3" name="Content Placeholder 2"/>
          <p:cNvSpPr>
            <a:spLocks noGrp="1"/>
          </p:cNvSpPr>
          <p:nvPr>
            <p:ph idx="1"/>
          </p:nvPr>
        </p:nvSpPr>
        <p:spPr/>
        <p:txBody>
          <a:bodyPr>
            <a:normAutofit/>
          </a:bodyPr>
          <a:lstStyle/>
          <a:p>
            <a:pPr marL="514350" indent="-514350">
              <a:lnSpc>
                <a:spcPct val="150000"/>
              </a:lnSpc>
              <a:buFont typeface="+mj-lt"/>
              <a:buAutoNum type="arabicPeriod"/>
            </a:pPr>
            <a:r>
              <a:rPr lang="fa-IR" sz="2700" dirty="0" smtClean="0">
                <a:cs typeface="B Yagut" pitchFamily="2" charset="-78"/>
              </a:rPr>
              <a:t>ارزیابی وضعیت سلامت دهان  و دندان در سنین:48،36 و60ماهگی </a:t>
            </a:r>
          </a:p>
          <a:p>
            <a:pPr marL="514350" indent="-514350">
              <a:lnSpc>
                <a:spcPct val="150000"/>
              </a:lnSpc>
              <a:buFont typeface="+mj-lt"/>
              <a:buAutoNum type="arabicPeriod"/>
            </a:pPr>
            <a:r>
              <a:rPr lang="fa-IR" sz="2700" dirty="0" smtClean="0">
                <a:cs typeface="B Yagut" pitchFamily="2" charset="-78"/>
              </a:rPr>
              <a:t>ارجاع به دندانپزشک در سنین 36 ماهگی و 60ماهگی  جهت انجام معاینات دوره ای </a:t>
            </a:r>
          </a:p>
          <a:p>
            <a:pPr marL="514350" indent="-514350">
              <a:lnSpc>
                <a:spcPct val="150000"/>
              </a:lnSpc>
              <a:buFont typeface="+mj-lt"/>
              <a:buAutoNum type="arabicPeriod"/>
            </a:pPr>
            <a:r>
              <a:rPr lang="fa-IR" sz="2700" dirty="0" smtClean="0">
                <a:cs typeface="B Yagut" pitchFamily="2" charset="-78"/>
              </a:rPr>
              <a:t>انجام وارنیش فلوراید در سنین 54،48،42،36 و60ماهگی </a:t>
            </a:r>
          </a:p>
          <a:p>
            <a:pPr marL="514350" indent="-514350">
              <a:lnSpc>
                <a:spcPct val="150000"/>
              </a:lnSpc>
              <a:buFont typeface="+mj-lt"/>
              <a:buAutoNum type="arabicPeriod"/>
            </a:pPr>
            <a:r>
              <a:rPr lang="fa-IR" sz="2700" dirty="0" smtClean="0">
                <a:cs typeface="B Yagut" pitchFamily="2" charset="-78"/>
              </a:rPr>
              <a:t>آموزش توصیه های  بهداشت دهان دندان به والدین</a:t>
            </a:r>
          </a:p>
        </p:txBody>
      </p:sp>
      <p:sp>
        <p:nvSpPr>
          <p:cNvPr id="4" name="Slide Number Placeholder 3"/>
          <p:cNvSpPr>
            <a:spLocks noGrp="1"/>
          </p:cNvSpPr>
          <p:nvPr>
            <p:ph type="sldNum" sz="quarter" idx="12"/>
          </p:nvPr>
        </p:nvSpPr>
        <p:spPr/>
        <p:txBody>
          <a:bodyPr/>
          <a:lstStyle/>
          <a:p>
            <a:fld id="{03B96216-2649-4CCC-9921-C95B8D35960D}" type="slidenum">
              <a:rPr lang="fa-IR" smtClean="0"/>
              <a:pPr/>
              <a:t>23</a:t>
            </a:fld>
            <a:endParaRPr lang="fa-IR"/>
          </a:p>
        </p:txBody>
      </p:sp>
      <p:pic>
        <p:nvPicPr>
          <p:cNvPr id="6" name="۳۲۲">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cstate="print"/>
          <a:stretch>
            <a:fillRect/>
          </a:stretch>
        </p:blipFill>
        <p:spPr>
          <a:xfrm>
            <a:off x="11161690" y="5746750"/>
            <a:ext cx="609600" cy="609600"/>
          </a:xfrm>
          <a:prstGeom prst="rect">
            <a:avLst/>
          </a:prstGeom>
        </p:spPr>
      </p:pic>
    </p:spTree>
    <p:extLst>
      <p:ext uri="{BB962C8B-B14F-4D97-AF65-F5344CB8AC3E}">
        <p14:creationId xmlns:p14="http://schemas.microsoft.com/office/powerpoint/2010/main" val="2082292294"/>
      </p:ext>
    </p:extLst>
  </p:cSld>
  <p:clrMapOvr>
    <a:masterClrMapping/>
  </p:clrMapOvr>
  <mc:AlternateContent xmlns:mc="http://schemas.openxmlformats.org/markup-compatibility/2006" xmlns:p14="http://schemas.microsoft.com/office/powerpoint/2010/main">
    <mc:Choice Requires="p14">
      <p:transition spd="slow" p14:dur="2000" advTm="37845"/>
    </mc:Choice>
    <mc:Fallback xmlns="">
      <p:transition spd="slow" advTm="3784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6850"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6"/>
                </p:tgtEl>
              </p:cMediaNode>
            </p:audio>
          </p:childTnLst>
        </p:cTn>
      </p:par>
    </p:tnLst>
  </p:timing>
  <p:extLst mod="1">
    <p:ext uri="{E180D4A7-C9FB-4DFB-919C-405C955672EB}">
      <p14:showEvtLst xmlns:p14="http://schemas.microsoft.com/office/powerpoint/2010/main">
        <p14:playEvt time="13" objId="6"/>
        <p14:stopEvt time="36907" objId="6"/>
      </p14:showEvtLst>
    </p:ext>
  </p:extLs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34447" y="365125"/>
            <a:ext cx="10938164" cy="1217097"/>
          </a:xfrm>
        </p:spPr>
        <p:txBody>
          <a:bodyPr>
            <a:normAutofit/>
          </a:bodyPr>
          <a:lstStyle/>
          <a:p>
            <a:pPr algn="ctr"/>
            <a:r>
              <a:rPr lang="fa-IR" sz="4000" dirty="0" smtClean="0">
                <a:cs typeface="B Yagut" panose="00000400000000000000" pitchFamily="2" charset="-78"/>
              </a:rPr>
              <a:t>نكات</a:t>
            </a:r>
            <a:r>
              <a:rPr lang="fa-IR" sz="4000" dirty="0">
                <a:cs typeface="B Yagut" panose="00000400000000000000" pitchFamily="2" charset="-78"/>
              </a:rPr>
              <a:t> </a:t>
            </a:r>
            <a:r>
              <a:rPr lang="fa-IR" sz="4000" dirty="0" smtClean="0">
                <a:cs typeface="B Yagut" panose="00000400000000000000" pitchFamily="2" charset="-78"/>
              </a:rPr>
              <a:t>قابل توجه در مراقبت</a:t>
            </a:r>
            <a:r>
              <a:rPr lang="fa-IR" sz="4000" dirty="0">
                <a:cs typeface="B Yagut" panose="00000400000000000000" pitchFamily="2" charset="-78"/>
              </a:rPr>
              <a:t> دهان </a:t>
            </a:r>
            <a:r>
              <a:rPr lang="fa-IR" sz="4000" dirty="0" smtClean="0">
                <a:cs typeface="B Yagut" panose="00000400000000000000" pitchFamily="2" charset="-78"/>
              </a:rPr>
              <a:t>و دندان </a:t>
            </a:r>
            <a:r>
              <a:rPr lang="fa-IR" sz="4000" dirty="0">
                <a:cs typeface="B Yagut" panose="00000400000000000000" pitchFamily="2" charset="-78"/>
              </a:rPr>
              <a:t>در کودکان </a:t>
            </a:r>
            <a:r>
              <a:rPr lang="fa-IR" sz="4000" dirty="0" smtClean="0">
                <a:cs typeface="B Yagut" panose="00000400000000000000" pitchFamily="2" charset="-78"/>
              </a:rPr>
              <a:t>3تا6 </a:t>
            </a:r>
            <a:r>
              <a:rPr lang="fa-IR" sz="4000" dirty="0">
                <a:cs typeface="B Yagut" panose="00000400000000000000" pitchFamily="2" charset="-78"/>
              </a:rPr>
              <a:t>سال</a:t>
            </a:r>
          </a:p>
        </p:txBody>
      </p:sp>
      <p:sp>
        <p:nvSpPr>
          <p:cNvPr id="3" name="Content Placeholder 2"/>
          <p:cNvSpPr>
            <a:spLocks noGrp="1"/>
          </p:cNvSpPr>
          <p:nvPr>
            <p:ph idx="1"/>
          </p:nvPr>
        </p:nvSpPr>
        <p:spPr>
          <a:xfrm>
            <a:off x="334850" y="1364106"/>
            <a:ext cx="11537359" cy="5493894"/>
          </a:xfrm>
        </p:spPr>
        <p:txBody>
          <a:bodyPr>
            <a:normAutofit fontScale="92500"/>
          </a:bodyPr>
          <a:lstStyle/>
          <a:p>
            <a:pPr>
              <a:lnSpc>
                <a:spcPct val="160000"/>
              </a:lnSpc>
            </a:pPr>
            <a:r>
              <a:rPr lang="fa-IR" sz="2700" dirty="0">
                <a:cs typeface="B Yagut" panose="00000400000000000000" pitchFamily="2" charset="-78"/>
              </a:rPr>
              <a:t>خوردن غذاهاي سفت و </a:t>
            </a:r>
            <a:r>
              <a:rPr lang="fa-IR" sz="2700" dirty="0" smtClean="0">
                <a:cs typeface="B Yagut" panose="00000400000000000000" pitchFamily="2" charset="-78"/>
              </a:rPr>
              <a:t>حاوی </a:t>
            </a:r>
            <a:r>
              <a:rPr lang="fa-IR" sz="2700" dirty="0">
                <a:cs typeface="B Yagut" panose="00000400000000000000" pitchFamily="2" charset="-78"/>
              </a:rPr>
              <a:t>فیبر به علت </a:t>
            </a:r>
            <a:r>
              <a:rPr lang="fa-IR" sz="2700" dirty="0" smtClean="0">
                <a:cs typeface="B Yagut" panose="00000400000000000000" pitchFamily="2" charset="-78"/>
              </a:rPr>
              <a:t>تحریک </a:t>
            </a:r>
            <a:r>
              <a:rPr lang="fa-IR" sz="2700" dirty="0">
                <a:cs typeface="B Yagut" panose="00000400000000000000" pitchFamily="2" charset="-78"/>
              </a:rPr>
              <a:t>غدد </a:t>
            </a:r>
            <a:r>
              <a:rPr lang="fa-IR" sz="2700" dirty="0" smtClean="0">
                <a:cs typeface="B Yagut" panose="00000400000000000000" pitchFamily="2" charset="-78"/>
              </a:rPr>
              <a:t>بزاقی </a:t>
            </a:r>
            <a:r>
              <a:rPr lang="fa-IR" sz="2700" dirty="0">
                <a:cs typeface="B Yagut" panose="00000400000000000000" pitchFamily="2" charset="-78"/>
              </a:rPr>
              <a:t>و </a:t>
            </a:r>
            <a:r>
              <a:rPr lang="fa-IR" sz="2700" dirty="0" smtClean="0">
                <a:cs typeface="B Yagut" panose="00000400000000000000" pitchFamily="2" charset="-78"/>
              </a:rPr>
              <a:t>كمک </a:t>
            </a:r>
            <a:r>
              <a:rPr lang="fa-IR" sz="2700" dirty="0">
                <a:cs typeface="B Yagut" panose="00000400000000000000" pitchFamily="2" charset="-78"/>
              </a:rPr>
              <a:t>به </a:t>
            </a:r>
            <a:r>
              <a:rPr lang="fa-IR" sz="2700" dirty="0" smtClean="0">
                <a:cs typeface="B Yagut" panose="00000400000000000000" pitchFamily="2" charset="-78"/>
              </a:rPr>
              <a:t>پاک </a:t>
            </a:r>
            <a:r>
              <a:rPr lang="fa-IR" sz="2700" dirty="0">
                <a:cs typeface="B Yagut" panose="00000400000000000000" pitchFamily="2" charset="-78"/>
              </a:rPr>
              <a:t>شدن مواد </a:t>
            </a:r>
            <a:r>
              <a:rPr lang="fa-IR" sz="2700" dirty="0" smtClean="0">
                <a:cs typeface="B Yagut" panose="00000400000000000000" pitchFamily="2" charset="-78"/>
              </a:rPr>
              <a:t>غذایی </a:t>
            </a:r>
            <a:r>
              <a:rPr lang="fa-IR" sz="2700" dirty="0">
                <a:cs typeface="B Yagut" panose="00000400000000000000" pitchFamily="2" charset="-78"/>
              </a:rPr>
              <a:t>از سطوح دندانی براي </a:t>
            </a:r>
            <a:r>
              <a:rPr lang="fa-IR" sz="2700" dirty="0" smtClean="0">
                <a:cs typeface="B Yagut" panose="00000400000000000000" pitchFamily="2" charset="-78"/>
              </a:rPr>
              <a:t>كودک مفید </a:t>
            </a:r>
            <a:r>
              <a:rPr lang="fa-IR" sz="2700" dirty="0">
                <a:cs typeface="B Yagut" panose="00000400000000000000" pitchFamily="2" charset="-78"/>
              </a:rPr>
              <a:t>است.</a:t>
            </a:r>
          </a:p>
          <a:p>
            <a:pPr>
              <a:lnSpc>
                <a:spcPct val="160000"/>
              </a:lnSpc>
            </a:pPr>
            <a:r>
              <a:rPr lang="fa-IR" sz="2700" dirty="0">
                <a:cs typeface="B Yagut" panose="00000400000000000000" pitchFamily="2" charset="-78"/>
              </a:rPr>
              <a:t>مصرف </a:t>
            </a:r>
            <a:r>
              <a:rPr lang="fa-IR" sz="2700" dirty="0" smtClean="0">
                <a:cs typeface="B Yagut" panose="00000400000000000000" pitchFamily="2" charset="-78"/>
              </a:rPr>
              <a:t>شيرینی جات </a:t>
            </a:r>
            <a:r>
              <a:rPr lang="fa-IR" sz="2700" dirty="0">
                <a:cs typeface="B Yagut" panose="00000400000000000000" pitchFamily="2" charset="-78"/>
              </a:rPr>
              <a:t>باید هنگام صرف </a:t>
            </a:r>
            <a:r>
              <a:rPr lang="fa-IR" sz="2700" dirty="0" smtClean="0">
                <a:cs typeface="B Yagut" panose="00000400000000000000" pitchFamily="2" charset="-78"/>
              </a:rPr>
              <a:t>وعده های اصلی </a:t>
            </a:r>
            <a:r>
              <a:rPr lang="fa-IR" sz="2700" dirty="0">
                <a:cs typeface="B Yagut" panose="00000400000000000000" pitchFamily="2" charset="-78"/>
              </a:rPr>
              <a:t>غذا صورت گيرد. </a:t>
            </a:r>
          </a:p>
          <a:p>
            <a:pPr>
              <a:lnSpc>
                <a:spcPct val="160000"/>
              </a:lnSpc>
            </a:pPr>
            <a:r>
              <a:rPr lang="fa-IR" sz="2700" dirty="0">
                <a:cs typeface="B Yagut" panose="00000400000000000000" pitchFamily="2" charset="-78"/>
              </a:rPr>
              <a:t>كودكان را تشویق كنید پس از هر بار استفاده از مواد </a:t>
            </a:r>
            <a:r>
              <a:rPr lang="fa-IR" sz="2700" dirty="0" smtClean="0">
                <a:cs typeface="B Yagut" panose="00000400000000000000" pitchFamily="2" charset="-78"/>
              </a:rPr>
              <a:t>قندی، مسواک </a:t>
            </a:r>
            <a:r>
              <a:rPr lang="fa-IR" sz="2700" dirty="0">
                <a:cs typeface="B Yagut" panose="00000400000000000000" pitchFamily="2" charset="-78"/>
              </a:rPr>
              <a:t>بزنند. اگر نشد حداقل آب در </a:t>
            </a:r>
            <a:r>
              <a:rPr lang="fa-IR" sz="2700" dirty="0" smtClean="0">
                <a:cs typeface="B Yagut" panose="00000400000000000000" pitchFamily="2" charset="-78"/>
              </a:rPr>
              <a:t>دهانشان بگردانند</a:t>
            </a:r>
            <a:r>
              <a:rPr lang="fa-IR" sz="2700" dirty="0">
                <a:cs typeface="B Yagut" panose="00000400000000000000" pitchFamily="2" charset="-78"/>
              </a:rPr>
              <a:t>.</a:t>
            </a:r>
          </a:p>
          <a:p>
            <a:pPr>
              <a:lnSpc>
                <a:spcPct val="160000"/>
              </a:lnSpc>
            </a:pPr>
            <a:r>
              <a:rPr lang="fa-IR" sz="2700" dirty="0" smtClean="0">
                <a:cs typeface="B Yagut" panose="00000400000000000000" pitchFamily="2" charset="-78"/>
              </a:rPr>
              <a:t>شيرینی هاي </a:t>
            </a:r>
            <a:r>
              <a:rPr lang="fa-IR" sz="2700" dirty="0">
                <a:cs typeface="B Yagut" panose="00000400000000000000" pitchFamily="2" charset="-78"/>
              </a:rPr>
              <a:t>چسبنده را از رژيم </a:t>
            </a:r>
            <a:r>
              <a:rPr lang="fa-IR" sz="2700" dirty="0" smtClean="0">
                <a:cs typeface="B Yagut" panose="00000400000000000000" pitchFamily="2" charset="-78"/>
              </a:rPr>
              <a:t>غذایی كودک حذف </a:t>
            </a:r>
            <a:r>
              <a:rPr lang="fa-IR" sz="2700" dirty="0">
                <a:cs typeface="B Yagut" panose="00000400000000000000" pitchFamily="2" charset="-78"/>
              </a:rPr>
              <a:t>كنید. </a:t>
            </a:r>
          </a:p>
          <a:p>
            <a:pPr>
              <a:lnSpc>
                <a:spcPct val="160000"/>
              </a:lnSpc>
            </a:pPr>
            <a:r>
              <a:rPr lang="fa-IR" sz="2700" dirty="0">
                <a:cs typeface="B Yagut" panose="00000400000000000000" pitchFamily="2" charset="-78"/>
              </a:rPr>
              <a:t>مادران باید به قند زیاد موجود در </a:t>
            </a:r>
            <a:r>
              <a:rPr lang="fa-IR" sz="2700" dirty="0" smtClean="0">
                <a:cs typeface="B Yagut" panose="00000400000000000000" pitchFamily="2" charset="-78"/>
              </a:rPr>
              <a:t>شربتهای دارویی </a:t>
            </a:r>
            <a:r>
              <a:rPr lang="fa-IR" sz="2700" dirty="0">
                <a:cs typeface="B Yagut" panose="00000400000000000000" pitchFamily="2" charset="-78"/>
              </a:rPr>
              <a:t>كودكان </a:t>
            </a:r>
            <a:r>
              <a:rPr lang="fa-IR" sz="2700" dirty="0" smtClean="0">
                <a:cs typeface="B Yagut" panose="00000400000000000000" pitchFamily="2" charset="-78"/>
              </a:rPr>
              <a:t>و </a:t>
            </a:r>
            <a:r>
              <a:rPr lang="fa-IR" sz="2700" dirty="0">
                <a:cs typeface="B Yagut" panose="00000400000000000000" pitchFamily="2" charset="-78"/>
              </a:rPr>
              <a:t>اثرات مخرب آن </a:t>
            </a:r>
            <a:r>
              <a:rPr lang="fa-IR" sz="2700" dirty="0" smtClean="0">
                <a:cs typeface="B Yagut" panose="00000400000000000000" pitchFamily="2" charset="-78"/>
              </a:rPr>
              <a:t>روی دندان های كودک </a:t>
            </a:r>
            <a:r>
              <a:rPr lang="fa-IR" sz="2700" dirty="0">
                <a:cs typeface="B Yagut" panose="00000400000000000000" pitchFamily="2" charset="-78"/>
              </a:rPr>
              <a:t>توجه نمایند.</a:t>
            </a:r>
          </a:p>
        </p:txBody>
      </p:sp>
      <p:sp>
        <p:nvSpPr>
          <p:cNvPr id="4" name="Slide Number Placeholder 3"/>
          <p:cNvSpPr>
            <a:spLocks noGrp="1"/>
          </p:cNvSpPr>
          <p:nvPr>
            <p:ph type="sldNum" sz="quarter" idx="12"/>
          </p:nvPr>
        </p:nvSpPr>
        <p:spPr/>
        <p:txBody>
          <a:bodyPr/>
          <a:lstStyle/>
          <a:p>
            <a:fld id="{03B96216-2649-4CCC-9921-C95B8D35960D}" type="slidenum">
              <a:rPr lang="fa-IR" smtClean="0"/>
              <a:pPr/>
              <a:t>24</a:t>
            </a:fld>
            <a:endParaRPr lang="fa-IR"/>
          </a:p>
        </p:txBody>
      </p:sp>
      <p:pic>
        <p:nvPicPr>
          <p:cNvPr id="6" name="۳۲۳">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cstate="print"/>
          <a:stretch>
            <a:fillRect/>
          </a:stretch>
        </p:blipFill>
        <p:spPr>
          <a:xfrm>
            <a:off x="11353800" y="6051550"/>
            <a:ext cx="609600" cy="609600"/>
          </a:xfrm>
          <a:prstGeom prst="rect">
            <a:avLst/>
          </a:prstGeom>
        </p:spPr>
      </p:pic>
    </p:spTree>
    <p:extLst>
      <p:ext uri="{BB962C8B-B14F-4D97-AF65-F5344CB8AC3E}">
        <p14:creationId xmlns:p14="http://schemas.microsoft.com/office/powerpoint/2010/main" val="2479040794"/>
      </p:ext>
    </p:extLst>
  </p:cSld>
  <p:clrMapOvr>
    <a:masterClrMapping/>
  </p:clrMapOvr>
  <mc:AlternateContent xmlns:mc="http://schemas.openxmlformats.org/markup-compatibility/2006" xmlns:p14="http://schemas.microsoft.com/office/powerpoint/2010/main">
    <mc:Choice Requires="p14">
      <p:transition spd="slow" p14:dur="2000" advTm="35206"/>
    </mc:Choice>
    <mc:Fallback xmlns="">
      <p:transition spd="slow" advTm="3520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3924"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6"/>
                </p:tgtEl>
              </p:cMediaNode>
            </p:audio>
          </p:childTnLst>
        </p:cTn>
      </p:par>
    </p:tnLst>
  </p:timing>
  <p:extLst mod="1">
    <p:ext uri="{E180D4A7-C9FB-4DFB-919C-405C955672EB}">
      <p14:showEvtLst xmlns:p14="http://schemas.microsoft.com/office/powerpoint/2010/main">
        <p14:playEvt time="0" objId="6"/>
        <p14:stopEvt time="33958" objId="6"/>
      </p14:showEvtLst>
    </p:ext>
  </p:extLs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fa-IR" sz="4000" dirty="0" smtClean="0">
                <a:cs typeface="B Yagut" pitchFamily="2" charset="-78"/>
              </a:rPr>
              <a:t>مسواك کردن دندان کودکان 6-3 سال</a:t>
            </a:r>
            <a:endParaRPr lang="fa-IR" sz="4000" dirty="0">
              <a:cs typeface="B Yagut" pitchFamily="2" charset="-78"/>
            </a:endParaRPr>
          </a:p>
        </p:txBody>
      </p:sp>
      <p:sp>
        <p:nvSpPr>
          <p:cNvPr id="3" name="Content Placeholder 2"/>
          <p:cNvSpPr>
            <a:spLocks noGrp="1"/>
          </p:cNvSpPr>
          <p:nvPr>
            <p:ph idx="1"/>
          </p:nvPr>
        </p:nvSpPr>
        <p:spPr>
          <a:xfrm>
            <a:off x="314793" y="1289154"/>
            <a:ext cx="11542427" cy="5568846"/>
          </a:xfrm>
        </p:spPr>
        <p:txBody>
          <a:bodyPr>
            <a:normAutofit/>
          </a:bodyPr>
          <a:lstStyle/>
          <a:p>
            <a:pPr>
              <a:lnSpc>
                <a:spcPct val="150000"/>
              </a:lnSpc>
            </a:pPr>
            <a:r>
              <a:rPr lang="fa-IR" sz="2500" dirty="0" smtClean="0">
                <a:cs typeface="B Yagut" pitchFamily="2" charset="-78"/>
              </a:rPr>
              <a:t>دراین حالت یکی از والدین پشت سر كودک در حالی قرار می گيرد كه هر دو به یک جهت نگاه می کنند، كودک در این حالت سر خود را به سمت عقب مي برد و به بازوي چپ پدر یا مادر تكیه مي كند. در این زمان گونه كودك با همان دست كنار زده شده و از دست دیگر براي مسواك زدن دندان ها استفاده می شود.</a:t>
            </a:r>
          </a:p>
          <a:p>
            <a:pPr>
              <a:lnSpc>
                <a:spcPct val="150000"/>
              </a:lnSpc>
              <a:buNone/>
            </a:pPr>
            <a:endParaRPr lang="fa-IR" sz="2500" dirty="0" smtClean="0">
              <a:cs typeface="B Yagut" pitchFamily="2" charset="-78"/>
            </a:endParaRPr>
          </a:p>
          <a:p>
            <a:pPr>
              <a:lnSpc>
                <a:spcPct val="150000"/>
              </a:lnSpc>
            </a:pPr>
            <a:endParaRPr lang="fa-IR" sz="2500" dirty="0" smtClean="0">
              <a:cs typeface="B Yagut" pitchFamily="2" charset="-78"/>
            </a:endParaRPr>
          </a:p>
          <a:p>
            <a:pPr>
              <a:lnSpc>
                <a:spcPct val="150000"/>
              </a:lnSpc>
            </a:pPr>
            <a:r>
              <a:rPr lang="fa-IR" sz="2500" dirty="0" smtClean="0">
                <a:cs typeface="B Yagut" pitchFamily="2" charset="-78"/>
              </a:rPr>
              <a:t>براي این كار باید مسواک به طور افقی روی سطوح دندان به حركت درآید.</a:t>
            </a:r>
          </a:p>
          <a:p>
            <a:pPr>
              <a:lnSpc>
                <a:spcPct val="150000"/>
              </a:lnSpc>
            </a:pPr>
            <a:r>
              <a:rPr lang="fa-IR" sz="2500" dirty="0" smtClean="0">
                <a:cs typeface="B Yagut" pitchFamily="2" charset="-78"/>
              </a:rPr>
              <a:t>در این دوره سنی به شرط قورت ندادن خمير دندان، می توان از خمير دندان حاوی فلوراید استفاده نمود.</a:t>
            </a:r>
          </a:p>
          <a:p>
            <a:pPr>
              <a:lnSpc>
                <a:spcPct val="150000"/>
              </a:lnSpc>
              <a:buNone/>
            </a:pPr>
            <a:endParaRPr lang="fa-IR" sz="2500" dirty="0">
              <a:cs typeface="B Yagut" pitchFamily="2" charset="-78"/>
            </a:endParaRPr>
          </a:p>
        </p:txBody>
      </p:sp>
      <p:pic>
        <p:nvPicPr>
          <p:cNvPr id="1029" name="Picture 5"/>
          <p:cNvPicPr>
            <a:picLocks noChangeAspect="1" noChangeArrowheads="1"/>
          </p:cNvPicPr>
          <p:nvPr/>
        </p:nvPicPr>
        <p:blipFill>
          <a:blip r:embed="rId4" cstate="print"/>
          <a:srcRect/>
          <a:stretch>
            <a:fillRect/>
          </a:stretch>
        </p:blipFill>
        <p:spPr bwMode="auto">
          <a:xfrm>
            <a:off x="1004341" y="4487212"/>
            <a:ext cx="1858780" cy="1493862"/>
          </a:xfrm>
          <a:prstGeom prst="rect">
            <a:avLst/>
          </a:prstGeom>
          <a:noFill/>
          <a:ln w="9525">
            <a:noFill/>
            <a:miter lim="800000"/>
            <a:headEnd/>
            <a:tailEnd/>
          </a:ln>
        </p:spPr>
      </p:pic>
      <p:pic>
        <p:nvPicPr>
          <p:cNvPr id="1031" name="Picture 7"/>
          <p:cNvPicPr>
            <a:picLocks noChangeAspect="1" noChangeArrowheads="1"/>
          </p:cNvPicPr>
          <p:nvPr/>
        </p:nvPicPr>
        <p:blipFill>
          <a:blip r:embed="rId5" cstate="print"/>
          <a:srcRect/>
          <a:stretch>
            <a:fillRect/>
          </a:stretch>
        </p:blipFill>
        <p:spPr bwMode="auto">
          <a:xfrm>
            <a:off x="1012617" y="3030824"/>
            <a:ext cx="1850504" cy="1456388"/>
          </a:xfrm>
          <a:prstGeom prst="rect">
            <a:avLst/>
          </a:prstGeom>
          <a:noFill/>
          <a:ln w="9525">
            <a:noFill/>
            <a:miter lim="800000"/>
            <a:headEnd/>
            <a:tailEnd/>
          </a:ln>
        </p:spPr>
      </p:pic>
      <p:sp>
        <p:nvSpPr>
          <p:cNvPr id="6" name="Slide Number Placeholder 5"/>
          <p:cNvSpPr>
            <a:spLocks noGrp="1"/>
          </p:cNvSpPr>
          <p:nvPr>
            <p:ph type="sldNum" sz="quarter" idx="12"/>
          </p:nvPr>
        </p:nvSpPr>
        <p:spPr/>
        <p:txBody>
          <a:bodyPr/>
          <a:lstStyle/>
          <a:p>
            <a:fld id="{03B96216-2649-4CCC-9921-C95B8D35960D}" type="slidenum">
              <a:rPr lang="fa-IR" smtClean="0"/>
              <a:pPr/>
              <a:t>25</a:t>
            </a:fld>
            <a:endParaRPr lang="fa-IR"/>
          </a:p>
        </p:txBody>
      </p:sp>
      <p:pic>
        <p:nvPicPr>
          <p:cNvPr id="5" name="۳۲۴">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cstate="print"/>
          <a:stretch>
            <a:fillRect/>
          </a:stretch>
        </p:blipFill>
        <p:spPr>
          <a:xfrm>
            <a:off x="11049000" y="5746750"/>
            <a:ext cx="609600" cy="609600"/>
          </a:xfrm>
          <a:prstGeom prst="rect">
            <a:avLst/>
          </a:prstGeom>
        </p:spPr>
      </p:pic>
    </p:spTree>
    <p:extLst>
      <p:ext uri="{BB962C8B-B14F-4D97-AF65-F5344CB8AC3E}">
        <p14:creationId xmlns:p14="http://schemas.microsoft.com/office/powerpoint/2010/main" val="170666351"/>
      </p:ext>
    </p:extLst>
  </p:cSld>
  <p:clrMapOvr>
    <a:masterClrMapping/>
  </p:clrMapOvr>
  <mc:AlternateContent xmlns:mc="http://schemas.openxmlformats.org/markup-compatibility/2006" xmlns:p14="http://schemas.microsoft.com/office/powerpoint/2010/main">
    <mc:Choice Requires="p14">
      <p:transition spd="slow" p14:dur="2000" advTm="42446"/>
    </mc:Choice>
    <mc:Fallback xmlns="">
      <p:transition spd="slow" advTm="4244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1842"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5"/>
                </p:tgtEl>
              </p:cMediaNode>
            </p:audio>
          </p:childTnLst>
        </p:cTn>
      </p:par>
    </p:tnLst>
  </p:timing>
  <p:extLst mod="1">
    <p:ext uri="{E180D4A7-C9FB-4DFB-919C-405C955672EB}">
      <p14:showEvtLst xmlns:p14="http://schemas.microsoft.com/office/powerpoint/2010/main">
        <p14:playEvt time="0" objId="5"/>
        <p14:stopEvt time="41879" objId="5"/>
      </p14:showEvtLst>
    </p:ext>
  </p:extLs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fa-IR" sz="4000" dirty="0" smtClean="0">
                <a:cs typeface="B Yagut" panose="00000400000000000000" pitchFamily="2" charset="-78"/>
              </a:rPr>
              <a:t>عوامل کنترل کننده محل قرارگیری دندان</a:t>
            </a:r>
            <a:endParaRPr lang="fa-IR" sz="4000" dirty="0"/>
          </a:p>
        </p:txBody>
      </p:sp>
      <p:sp>
        <p:nvSpPr>
          <p:cNvPr id="3" name="Content Placeholder 2"/>
          <p:cNvSpPr>
            <a:spLocks noGrp="1"/>
          </p:cNvSpPr>
          <p:nvPr>
            <p:ph idx="1"/>
          </p:nvPr>
        </p:nvSpPr>
        <p:spPr/>
        <p:txBody>
          <a:bodyPr/>
          <a:lstStyle/>
          <a:p>
            <a:pPr lvl="0">
              <a:lnSpc>
                <a:spcPct val="150000"/>
              </a:lnSpc>
              <a:buFont typeface="Wingdings" pitchFamily="2" charset="2"/>
              <a:buChar char="Ø"/>
            </a:pPr>
            <a:r>
              <a:rPr lang="fa-IR" sz="2500" dirty="0" smtClean="0">
                <a:cs typeface="B Yagut" panose="00000400000000000000" pitchFamily="2" charset="-78"/>
              </a:rPr>
              <a:t>نیروی ناشی از زبان</a:t>
            </a:r>
          </a:p>
          <a:p>
            <a:pPr>
              <a:lnSpc>
                <a:spcPct val="150000"/>
              </a:lnSpc>
              <a:buFont typeface="Wingdings" pitchFamily="2" charset="2"/>
              <a:buChar char="Ø"/>
            </a:pPr>
            <a:r>
              <a:rPr lang="fa-IR" sz="2500" dirty="0" smtClean="0">
                <a:cs typeface="B Yagut" panose="00000400000000000000" pitchFamily="2" charset="-78"/>
              </a:rPr>
              <a:t>نیروی عضلات لب</a:t>
            </a:r>
          </a:p>
          <a:p>
            <a:pPr lvl="0">
              <a:lnSpc>
                <a:spcPct val="150000"/>
              </a:lnSpc>
              <a:buFont typeface="Wingdings" pitchFamily="2" charset="2"/>
              <a:buChar char="Ø"/>
            </a:pPr>
            <a:r>
              <a:rPr lang="fa-IR" sz="2500" dirty="0" smtClean="0">
                <a:cs typeface="B Yagut" panose="00000400000000000000" pitchFamily="2" charset="-78"/>
              </a:rPr>
              <a:t>حرکت عضلات گونه</a:t>
            </a:r>
          </a:p>
          <a:p>
            <a:pPr lvl="0">
              <a:lnSpc>
                <a:spcPct val="150000"/>
              </a:lnSpc>
              <a:buFont typeface="Wingdings" pitchFamily="2" charset="2"/>
              <a:buChar char="Ø"/>
            </a:pPr>
            <a:r>
              <a:rPr lang="fa-IR" sz="2500" dirty="0" smtClean="0">
                <a:cs typeface="B Yagut" panose="00000400000000000000" pitchFamily="2" charset="-78"/>
              </a:rPr>
              <a:t>فشار دندان مقابل</a:t>
            </a:r>
          </a:p>
          <a:p>
            <a:endParaRPr lang="fa-IR" b="1" dirty="0" smtClean="0">
              <a:cs typeface="B Yagut" panose="00000400000000000000" pitchFamily="2" charset="-78"/>
            </a:endParaRPr>
          </a:p>
          <a:p>
            <a:pPr lvl="0"/>
            <a:endParaRPr lang="fa-IR" b="1" dirty="0" smtClean="0">
              <a:cs typeface="B Yagut" panose="00000400000000000000" pitchFamily="2" charset="-78"/>
            </a:endParaRPr>
          </a:p>
          <a:p>
            <a:endParaRPr lang="fa-IR" dirty="0"/>
          </a:p>
        </p:txBody>
      </p:sp>
      <p:sp>
        <p:nvSpPr>
          <p:cNvPr id="4" name="Slide Number Placeholder 3"/>
          <p:cNvSpPr>
            <a:spLocks noGrp="1"/>
          </p:cNvSpPr>
          <p:nvPr>
            <p:ph type="sldNum" sz="quarter" idx="12"/>
          </p:nvPr>
        </p:nvSpPr>
        <p:spPr/>
        <p:txBody>
          <a:bodyPr/>
          <a:lstStyle/>
          <a:p>
            <a:fld id="{03B96216-2649-4CCC-9921-C95B8D35960D}" type="slidenum">
              <a:rPr lang="fa-IR" smtClean="0"/>
              <a:pPr/>
              <a:t>26</a:t>
            </a:fld>
            <a:endParaRPr lang="fa-IR"/>
          </a:p>
        </p:txBody>
      </p:sp>
      <p:pic>
        <p:nvPicPr>
          <p:cNvPr id="6" name="۳۲۵">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cstate="print"/>
          <a:stretch>
            <a:fillRect/>
          </a:stretch>
        </p:blipFill>
        <p:spPr>
          <a:xfrm>
            <a:off x="11200327" y="5567363"/>
            <a:ext cx="609600" cy="6096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Tm="49985"/>
    </mc:Choice>
    <mc:Fallback xmlns="">
      <p:transition spd="slow" advTm="4998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8832"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6"/>
                </p:tgtEl>
              </p:cMediaNode>
            </p:audio>
          </p:childTnLst>
        </p:cTn>
      </p:par>
    </p:tnLst>
  </p:timing>
  <p:extLst mod="1">
    <p:ext uri="{E180D4A7-C9FB-4DFB-919C-405C955672EB}">
      <p14:showEvtLst xmlns:p14="http://schemas.microsoft.com/office/powerpoint/2010/main">
        <p14:playEvt time="0" objId="6"/>
        <p14:stopEvt time="48867" objId="6"/>
      </p14:showEvtLst>
    </p:ext>
  </p:extLs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884126"/>
          </a:xfrm>
          <a:solidFill>
            <a:schemeClr val="bg1"/>
          </a:solidFill>
          <a:ln>
            <a:solidFill>
              <a:schemeClr val="bg1"/>
            </a:solidFill>
          </a:ln>
        </p:spPr>
        <p:style>
          <a:lnRef idx="2">
            <a:schemeClr val="accent1"/>
          </a:lnRef>
          <a:fillRef idx="1">
            <a:schemeClr val="lt1"/>
          </a:fillRef>
          <a:effectRef idx="0">
            <a:schemeClr val="accent1"/>
          </a:effectRef>
          <a:fontRef idx="minor">
            <a:schemeClr val="dk1"/>
          </a:fontRef>
        </p:style>
        <p:txBody>
          <a:bodyPr>
            <a:normAutofit/>
          </a:bodyPr>
          <a:lstStyle/>
          <a:p>
            <a:pPr algn="ctr"/>
            <a:r>
              <a:rPr lang="fa-IR" sz="4000" dirty="0" smtClean="0">
                <a:cs typeface="B Yagut" panose="00000400000000000000" pitchFamily="2" charset="-78"/>
              </a:rPr>
              <a:t>عادات غلط دهانی در کودکان</a:t>
            </a:r>
            <a:endParaRPr lang="fa-IR" sz="4000" dirty="0">
              <a:cs typeface="B Yagut" panose="00000400000000000000" pitchFamily="2" charset="-78"/>
            </a:endParaRPr>
          </a:p>
        </p:txBody>
      </p:sp>
      <p:sp>
        <p:nvSpPr>
          <p:cNvPr id="3" name="Content Placeholder 2"/>
          <p:cNvSpPr>
            <a:spLocks noGrp="1"/>
          </p:cNvSpPr>
          <p:nvPr>
            <p:ph idx="1"/>
          </p:nvPr>
        </p:nvSpPr>
        <p:spPr>
          <a:xfrm>
            <a:off x="838200" y="1249252"/>
            <a:ext cx="10515600" cy="5472223"/>
          </a:xfrm>
          <a:ln>
            <a:solidFill>
              <a:schemeClr val="bg1"/>
            </a:solidFill>
          </a:ln>
        </p:spPr>
        <p:style>
          <a:lnRef idx="2">
            <a:schemeClr val="accent1"/>
          </a:lnRef>
          <a:fillRef idx="1">
            <a:schemeClr val="lt1"/>
          </a:fillRef>
          <a:effectRef idx="0">
            <a:schemeClr val="accent1"/>
          </a:effectRef>
          <a:fontRef idx="minor">
            <a:schemeClr val="dk1"/>
          </a:fontRef>
        </p:style>
        <p:txBody>
          <a:bodyPr>
            <a:noAutofit/>
          </a:bodyPr>
          <a:lstStyle/>
          <a:p>
            <a:pPr marL="514350" indent="-514350">
              <a:lnSpc>
                <a:spcPct val="150000"/>
              </a:lnSpc>
              <a:buFont typeface="+mj-lt"/>
              <a:buAutoNum type="arabicPeriod"/>
            </a:pPr>
            <a:r>
              <a:rPr lang="fa-IR" sz="2500" dirty="0" smtClean="0">
                <a:cs typeface="B Yagut" panose="00000400000000000000" pitchFamily="2" charset="-78"/>
              </a:rPr>
              <a:t>گاز گرفتن لب</a:t>
            </a:r>
          </a:p>
          <a:p>
            <a:pPr marL="514350" indent="-514350">
              <a:lnSpc>
                <a:spcPct val="150000"/>
              </a:lnSpc>
              <a:buFont typeface="+mj-lt"/>
              <a:buAutoNum type="arabicPeriod"/>
            </a:pPr>
            <a:r>
              <a:rPr lang="fa-IR" sz="2500" dirty="0" smtClean="0">
                <a:cs typeface="B Yagut" panose="00000400000000000000" pitchFamily="2" charset="-78"/>
              </a:rPr>
              <a:t>قرار گرفتن زبان بین دندان ها</a:t>
            </a:r>
          </a:p>
          <a:p>
            <a:pPr marL="514350" indent="-514350">
              <a:lnSpc>
                <a:spcPct val="150000"/>
              </a:lnSpc>
              <a:buFont typeface="+mj-lt"/>
              <a:buAutoNum type="arabicPeriod"/>
            </a:pPr>
            <a:r>
              <a:rPr lang="fa-IR" sz="2500" dirty="0" smtClean="0">
                <a:cs typeface="B Yagut" panose="00000400000000000000" pitchFamily="2" charset="-78"/>
              </a:rPr>
              <a:t>جویدن ناخن</a:t>
            </a:r>
          </a:p>
          <a:p>
            <a:pPr marL="514350" indent="-514350">
              <a:lnSpc>
                <a:spcPct val="150000"/>
              </a:lnSpc>
              <a:buFont typeface="+mj-lt"/>
              <a:buAutoNum type="arabicPeriod"/>
            </a:pPr>
            <a:r>
              <a:rPr lang="fa-IR" sz="2500" dirty="0" smtClean="0">
                <a:cs typeface="B Yagut" panose="00000400000000000000" pitchFamily="2" charset="-78"/>
              </a:rPr>
              <a:t>جویدن گونه</a:t>
            </a:r>
          </a:p>
          <a:p>
            <a:pPr marL="514350" indent="-514350">
              <a:lnSpc>
                <a:spcPct val="150000"/>
              </a:lnSpc>
              <a:buFont typeface="+mj-lt"/>
              <a:buAutoNum type="arabicPeriod"/>
            </a:pPr>
            <a:r>
              <a:rPr lang="fa-IR" sz="2500" dirty="0" smtClean="0">
                <a:cs typeface="B Yagut" panose="00000400000000000000" pitchFamily="2" charset="-78"/>
              </a:rPr>
              <a:t>فشار دادن دندان ها روی هم(دندان قروچه)</a:t>
            </a:r>
          </a:p>
          <a:p>
            <a:pPr marL="514350" indent="-514350">
              <a:lnSpc>
                <a:spcPct val="150000"/>
              </a:lnSpc>
              <a:buFont typeface="+mj-lt"/>
              <a:buAutoNum type="arabicPeriod"/>
            </a:pPr>
            <a:r>
              <a:rPr lang="fa-IR" sz="2500" dirty="0" smtClean="0">
                <a:cs typeface="B Yagut" panose="00000400000000000000" pitchFamily="2" charset="-78"/>
              </a:rPr>
              <a:t>مکیدن انگشت </a:t>
            </a:r>
          </a:p>
          <a:p>
            <a:pPr marL="514350" indent="-514350">
              <a:lnSpc>
                <a:spcPct val="150000"/>
              </a:lnSpc>
              <a:buFont typeface="+mj-lt"/>
              <a:buAutoNum type="arabicPeriod"/>
            </a:pPr>
            <a:r>
              <a:rPr lang="fa-IR" sz="2500" dirty="0" smtClean="0">
                <a:cs typeface="B Yagut" panose="00000400000000000000" pitchFamily="2" charset="-78"/>
              </a:rPr>
              <a:t>جویدن اشیاء</a:t>
            </a:r>
          </a:p>
          <a:p>
            <a:pPr marL="514350" indent="-514350">
              <a:lnSpc>
                <a:spcPct val="150000"/>
              </a:lnSpc>
              <a:buFont typeface="+mj-lt"/>
              <a:buAutoNum type="arabicPeriod"/>
            </a:pPr>
            <a:r>
              <a:rPr lang="fa-IR" sz="2500" dirty="0" smtClean="0">
                <a:cs typeface="B Yagut" panose="00000400000000000000" pitchFamily="2" charset="-78"/>
              </a:rPr>
              <a:t>مکیدن پستانک</a:t>
            </a:r>
            <a:endParaRPr lang="fa-IR" sz="2500" dirty="0">
              <a:cs typeface="B Yagut" panose="00000400000000000000" pitchFamily="2" charset="-78"/>
            </a:endParaRPr>
          </a:p>
        </p:txBody>
      </p:sp>
      <p:sp>
        <p:nvSpPr>
          <p:cNvPr id="4" name="Slide Number Placeholder 3"/>
          <p:cNvSpPr>
            <a:spLocks noGrp="1"/>
          </p:cNvSpPr>
          <p:nvPr>
            <p:ph type="sldNum" sz="quarter" idx="12"/>
          </p:nvPr>
        </p:nvSpPr>
        <p:spPr/>
        <p:txBody>
          <a:bodyPr/>
          <a:lstStyle/>
          <a:p>
            <a:fld id="{8A4C29F4-9430-4BD5-B196-CC6E83032D2E}" type="slidenum">
              <a:rPr lang="fa-IR" smtClean="0"/>
              <a:pPr/>
              <a:t>27</a:t>
            </a:fld>
            <a:endParaRPr lang="fa-IR"/>
          </a:p>
        </p:txBody>
      </p:sp>
      <p:pic>
        <p:nvPicPr>
          <p:cNvPr id="5" name="۳۲۶">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cstate="print"/>
          <a:stretch>
            <a:fillRect/>
          </a:stretch>
        </p:blipFill>
        <p:spPr>
          <a:xfrm>
            <a:off x="533400" y="5746750"/>
            <a:ext cx="609600" cy="609600"/>
          </a:xfrm>
          <a:prstGeom prst="rect">
            <a:avLst/>
          </a:prstGeom>
        </p:spPr>
      </p:pic>
    </p:spTree>
    <p:extLst>
      <p:ext uri="{BB962C8B-B14F-4D97-AF65-F5344CB8AC3E}">
        <p14:creationId xmlns:p14="http://schemas.microsoft.com/office/powerpoint/2010/main" val="2124597214"/>
      </p:ext>
    </p:extLst>
  </p:cSld>
  <p:clrMapOvr>
    <a:masterClrMapping/>
  </p:clrMapOvr>
  <mc:AlternateContent xmlns:mc="http://schemas.openxmlformats.org/markup-compatibility/2006" xmlns:p14="http://schemas.microsoft.com/office/powerpoint/2010/main">
    <mc:Choice Requires="p14">
      <p:transition spd="slow" p14:dur="2000" advTm="27848"/>
    </mc:Choice>
    <mc:Fallback xmlns="">
      <p:transition spd="slow" advTm="2784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7492"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5"/>
                </p:tgtEl>
              </p:cMediaNode>
            </p:audio>
          </p:childTnLst>
        </p:cTn>
      </p:par>
    </p:tnLst>
  </p:timing>
  <p:extLst mod="1">
    <p:ext uri="{E180D4A7-C9FB-4DFB-919C-405C955672EB}">
      <p14:showEvtLst xmlns:p14="http://schemas.microsoft.com/office/powerpoint/2010/main">
        <p14:playEvt time="0" objId="5"/>
        <p14:stopEvt time="27520" objId="5"/>
      </p14:showEvtLst>
    </p:ext>
  </p:extLs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bg1"/>
          </a:solidFill>
          <a:ln>
            <a:solidFill>
              <a:schemeClr val="bg1"/>
            </a:solidFill>
          </a:ln>
        </p:spPr>
        <p:style>
          <a:lnRef idx="2">
            <a:schemeClr val="accent1"/>
          </a:lnRef>
          <a:fillRef idx="1">
            <a:schemeClr val="lt1"/>
          </a:fillRef>
          <a:effectRef idx="0">
            <a:schemeClr val="accent1"/>
          </a:effectRef>
          <a:fontRef idx="minor">
            <a:schemeClr val="dk1"/>
          </a:fontRef>
        </p:style>
        <p:txBody>
          <a:bodyPr>
            <a:normAutofit/>
          </a:bodyPr>
          <a:lstStyle/>
          <a:p>
            <a:pPr algn="ctr"/>
            <a:r>
              <a:rPr lang="fa-IR" sz="4000" dirty="0" smtClean="0">
                <a:cs typeface="B Yagut" panose="00000400000000000000" pitchFamily="2" charset="-78"/>
              </a:rPr>
              <a:t>1- گاز گرفتن لب</a:t>
            </a:r>
            <a:endParaRPr lang="fa-IR" sz="4000" dirty="0">
              <a:cs typeface="B Yagut" panose="00000400000000000000" pitchFamily="2" charset="-78"/>
            </a:endParaRPr>
          </a:p>
        </p:txBody>
      </p:sp>
      <p:sp>
        <p:nvSpPr>
          <p:cNvPr id="5" name="Arc 4"/>
          <p:cNvSpPr/>
          <p:nvPr/>
        </p:nvSpPr>
        <p:spPr>
          <a:xfrm>
            <a:off x="3631842" y="4790941"/>
            <a:ext cx="1197735" cy="610499"/>
          </a:xfrm>
          <a:prstGeom prst="arc">
            <a:avLst/>
          </a:prstGeom>
        </p:spPr>
        <p:style>
          <a:lnRef idx="1">
            <a:schemeClr val="accent1"/>
          </a:lnRef>
          <a:fillRef idx="0">
            <a:schemeClr val="accent1"/>
          </a:fillRef>
          <a:effectRef idx="0">
            <a:schemeClr val="accent1"/>
          </a:effectRef>
          <a:fontRef idx="minor">
            <a:schemeClr val="tx1"/>
          </a:fontRef>
        </p:style>
        <p:txBody>
          <a:bodyPr rtlCol="1" anchor="ctr"/>
          <a:lstStyle/>
          <a:p>
            <a:pPr algn="ctr"/>
            <a:endParaRPr lang="fa-IR"/>
          </a:p>
        </p:txBody>
      </p:sp>
      <p:sp>
        <p:nvSpPr>
          <p:cNvPr id="6" name="Content Placeholder 5"/>
          <p:cNvSpPr>
            <a:spLocks noGrp="1"/>
          </p:cNvSpPr>
          <p:nvPr>
            <p:ph idx="1"/>
          </p:nvPr>
        </p:nvSpPr>
        <p:spPr>
          <a:ln>
            <a:solidFill>
              <a:schemeClr val="bg1"/>
            </a:solidFill>
          </a:ln>
        </p:spPr>
        <p:style>
          <a:lnRef idx="2">
            <a:schemeClr val="accent1"/>
          </a:lnRef>
          <a:fillRef idx="1">
            <a:schemeClr val="lt1"/>
          </a:fillRef>
          <a:effectRef idx="0">
            <a:schemeClr val="accent1"/>
          </a:effectRef>
          <a:fontRef idx="minor">
            <a:schemeClr val="dk1"/>
          </a:fontRef>
        </p:style>
        <p:txBody>
          <a:bodyPr>
            <a:normAutofit lnSpcReduction="10000"/>
          </a:bodyPr>
          <a:lstStyle/>
          <a:p>
            <a:pPr>
              <a:lnSpc>
                <a:spcPct val="150000"/>
              </a:lnSpc>
            </a:pPr>
            <a:r>
              <a:rPr lang="fa-IR" smtClean="0">
                <a:cs typeface="B Yagut" panose="00000400000000000000" pitchFamily="2" charset="-78"/>
              </a:rPr>
              <a:t>عوارض: کج </a:t>
            </a:r>
            <a:r>
              <a:rPr lang="fa-IR" dirty="0" smtClean="0">
                <a:cs typeface="B Yagut" panose="00000400000000000000" pitchFamily="2" charset="-78"/>
              </a:rPr>
              <a:t>شدن دندان ها</a:t>
            </a:r>
          </a:p>
          <a:p>
            <a:pPr>
              <a:lnSpc>
                <a:spcPct val="150000"/>
              </a:lnSpc>
            </a:pPr>
            <a:endParaRPr lang="fa-IR" dirty="0" smtClean="0">
              <a:cs typeface="B Yagut" panose="00000400000000000000" pitchFamily="2" charset="-78"/>
            </a:endParaRPr>
          </a:p>
          <a:p>
            <a:pPr marL="0" indent="0">
              <a:lnSpc>
                <a:spcPct val="150000"/>
              </a:lnSpc>
              <a:buNone/>
            </a:pPr>
            <a:r>
              <a:rPr lang="fa-IR" dirty="0" smtClean="0">
                <a:cs typeface="B Yagut" panose="00000400000000000000" pitchFamily="2" charset="-78"/>
              </a:rPr>
              <a:t>نشانه:</a:t>
            </a:r>
          </a:p>
          <a:p>
            <a:pPr>
              <a:lnSpc>
                <a:spcPct val="150000"/>
              </a:lnSpc>
              <a:buFont typeface="Wingdings" panose="05000000000000000000" pitchFamily="2" charset="2"/>
              <a:buChar char="Ø"/>
            </a:pPr>
            <a:r>
              <a:rPr lang="fa-IR" dirty="0" smtClean="0">
                <a:cs typeface="B Yagut" panose="00000400000000000000" pitchFamily="2" charset="-78"/>
              </a:rPr>
              <a:t>   مشخص نبودن حاشیه لب پایین</a:t>
            </a:r>
          </a:p>
          <a:p>
            <a:pPr>
              <a:lnSpc>
                <a:spcPct val="150000"/>
              </a:lnSpc>
              <a:buFont typeface="Wingdings" panose="05000000000000000000" pitchFamily="2" charset="2"/>
              <a:buChar char="Ø"/>
            </a:pPr>
            <a:r>
              <a:rPr lang="fa-IR" dirty="0" smtClean="0">
                <a:cs typeface="B Yagut" panose="00000400000000000000" pitchFamily="2" charset="-78"/>
              </a:rPr>
              <a:t>   قرمز بودن لب پایین نسبت به بالا</a:t>
            </a:r>
          </a:p>
          <a:p>
            <a:pPr>
              <a:lnSpc>
                <a:spcPct val="150000"/>
              </a:lnSpc>
              <a:buFont typeface="Wingdings" panose="05000000000000000000" pitchFamily="2" charset="2"/>
              <a:buChar char="Ø"/>
            </a:pPr>
            <a:r>
              <a:rPr lang="fa-IR" dirty="0" smtClean="0">
                <a:cs typeface="B Yagut" panose="00000400000000000000" pitchFamily="2" charset="-78"/>
              </a:rPr>
              <a:t>    خشکی لب</a:t>
            </a:r>
            <a:endParaRPr lang="fa-IR" dirty="0">
              <a:cs typeface="B Yagut" panose="00000400000000000000" pitchFamily="2" charset="-78"/>
            </a:endParaRPr>
          </a:p>
        </p:txBody>
      </p:sp>
      <p:pic>
        <p:nvPicPr>
          <p:cNvPr id="7" name="Picture 6"/>
          <p:cNvPicPr>
            <a:picLocks noChangeAspect="1"/>
          </p:cNvPicPr>
          <p:nvPr/>
        </p:nvPicPr>
        <p:blipFill rotWithShape="1">
          <a:blip r:embed="rId4" cstate="print"/>
          <a:srcRect t="16089" r="5272" b="13683"/>
          <a:stretch/>
        </p:blipFill>
        <p:spPr>
          <a:xfrm>
            <a:off x="1624647" y="2459865"/>
            <a:ext cx="3732965" cy="2636325"/>
          </a:xfrm>
          <a:prstGeom prst="rect">
            <a:avLst/>
          </a:prstGeom>
        </p:spPr>
      </p:pic>
      <p:sp>
        <p:nvSpPr>
          <p:cNvPr id="8" name="Slide Number Placeholder 7"/>
          <p:cNvSpPr>
            <a:spLocks noGrp="1"/>
          </p:cNvSpPr>
          <p:nvPr>
            <p:ph type="sldNum" sz="quarter" idx="12"/>
          </p:nvPr>
        </p:nvSpPr>
        <p:spPr/>
        <p:txBody>
          <a:bodyPr/>
          <a:lstStyle/>
          <a:p>
            <a:fld id="{8A4C29F4-9430-4BD5-B196-CC6E83032D2E}" type="slidenum">
              <a:rPr lang="fa-IR" smtClean="0"/>
              <a:pPr/>
              <a:t>28</a:t>
            </a:fld>
            <a:endParaRPr lang="fa-IR"/>
          </a:p>
        </p:txBody>
      </p:sp>
      <p:pic>
        <p:nvPicPr>
          <p:cNvPr id="3" name="۳۲۷">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cstate="print"/>
          <a:stretch>
            <a:fillRect/>
          </a:stretch>
        </p:blipFill>
        <p:spPr>
          <a:xfrm>
            <a:off x="11353800" y="5961857"/>
            <a:ext cx="609600" cy="609600"/>
          </a:xfrm>
          <a:prstGeom prst="rect">
            <a:avLst/>
          </a:prstGeom>
        </p:spPr>
      </p:pic>
    </p:spTree>
    <p:extLst>
      <p:ext uri="{BB962C8B-B14F-4D97-AF65-F5344CB8AC3E}">
        <p14:creationId xmlns:p14="http://schemas.microsoft.com/office/powerpoint/2010/main" val="4233433979"/>
      </p:ext>
    </p:extLst>
  </p:cSld>
  <p:clrMapOvr>
    <a:masterClrMapping/>
  </p:clrMapOvr>
  <mc:AlternateContent xmlns:mc="http://schemas.openxmlformats.org/markup-compatibility/2006" xmlns:p14="http://schemas.microsoft.com/office/powerpoint/2010/main">
    <mc:Choice Requires="p14">
      <p:transition spd="slow" p14:dur="2000" advTm="42831"/>
    </mc:Choice>
    <mc:Fallback xmlns="">
      <p:transition spd="slow" advTm="4283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2098"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extLst mod="1">
    <p:ext uri="{E180D4A7-C9FB-4DFB-919C-405C955672EB}">
      <p14:showEvtLst xmlns:p14="http://schemas.microsoft.com/office/powerpoint/2010/main">
        <p14:playEvt time="1" objId="3"/>
        <p14:stopEvt time="42134" objId="3"/>
      </p14:showEvtLst>
    </p:ext>
  </p:extLs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bg1"/>
          </a:solidFill>
          <a:ln>
            <a:solidFill>
              <a:schemeClr val="bg1"/>
            </a:solidFill>
          </a:ln>
        </p:spPr>
        <p:style>
          <a:lnRef idx="2">
            <a:schemeClr val="accent1"/>
          </a:lnRef>
          <a:fillRef idx="1">
            <a:schemeClr val="lt1"/>
          </a:fillRef>
          <a:effectRef idx="0">
            <a:schemeClr val="accent1"/>
          </a:effectRef>
          <a:fontRef idx="minor">
            <a:schemeClr val="dk1"/>
          </a:fontRef>
        </p:style>
        <p:txBody>
          <a:bodyPr>
            <a:normAutofit/>
          </a:bodyPr>
          <a:lstStyle/>
          <a:p>
            <a:pPr algn="ctr"/>
            <a:r>
              <a:rPr lang="fa-IR" sz="4000" dirty="0" smtClean="0">
                <a:cs typeface="B Yagut" panose="00000400000000000000" pitchFamily="2" charset="-78"/>
              </a:rPr>
              <a:t>2- قرار دادن زبان بین دندان ها</a:t>
            </a:r>
            <a:endParaRPr lang="fa-IR" sz="4000" dirty="0">
              <a:cs typeface="B Yagut" panose="00000400000000000000" pitchFamily="2" charset="-78"/>
            </a:endParaRPr>
          </a:p>
        </p:txBody>
      </p:sp>
      <p:sp>
        <p:nvSpPr>
          <p:cNvPr id="3" name="Content Placeholder 2"/>
          <p:cNvSpPr>
            <a:spLocks noGrp="1"/>
          </p:cNvSpPr>
          <p:nvPr>
            <p:ph idx="1"/>
          </p:nvPr>
        </p:nvSpPr>
        <p:spPr>
          <a:solidFill>
            <a:schemeClr val="bg1"/>
          </a:solidFill>
          <a:ln>
            <a:solidFill>
              <a:schemeClr val="bg1"/>
            </a:solidFill>
          </a:ln>
        </p:spPr>
        <p:style>
          <a:lnRef idx="2">
            <a:schemeClr val="accent1"/>
          </a:lnRef>
          <a:fillRef idx="1">
            <a:schemeClr val="lt1"/>
          </a:fillRef>
          <a:effectRef idx="0">
            <a:schemeClr val="accent1"/>
          </a:effectRef>
          <a:fontRef idx="minor">
            <a:schemeClr val="dk1"/>
          </a:fontRef>
        </p:style>
        <p:txBody>
          <a:bodyPr>
            <a:normAutofit/>
          </a:bodyPr>
          <a:lstStyle/>
          <a:p>
            <a:pPr marL="0" indent="0">
              <a:lnSpc>
                <a:spcPct val="150000"/>
              </a:lnSpc>
              <a:buNone/>
            </a:pPr>
            <a:r>
              <a:rPr lang="fa-IR" dirty="0" smtClean="0">
                <a:cs typeface="B Yagut" panose="00000400000000000000" pitchFamily="2" charset="-78"/>
              </a:rPr>
              <a:t>تشخیص :اگر هنگام </a:t>
            </a:r>
            <a:r>
              <a:rPr lang="fa-IR" dirty="0">
                <a:cs typeface="B Yagut" panose="00000400000000000000" pitchFamily="2" charset="-78"/>
              </a:rPr>
              <a:t>بلع، زبان بین دندان فاصله </a:t>
            </a:r>
            <a:r>
              <a:rPr lang="fa-IR" dirty="0" smtClean="0">
                <a:cs typeface="B Yagut" panose="00000400000000000000" pitchFamily="2" charset="-78"/>
              </a:rPr>
              <a:t>اندازد </a:t>
            </a:r>
            <a:r>
              <a:rPr lang="fa-IR" dirty="0">
                <a:cs typeface="B Yagut" panose="00000400000000000000" pitchFamily="2" charset="-78"/>
              </a:rPr>
              <a:t>یا عضلات چانه و لب پایین زیاد و به صورت غیر عادی </a:t>
            </a:r>
            <a:r>
              <a:rPr lang="fa-IR" dirty="0" smtClean="0">
                <a:cs typeface="B Yagut" panose="00000400000000000000" pitchFamily="2" charset="-78"/>
              </a:rPr>
              <a:t>منقبض شوند، احتمال ابتلا به این عادت وجود دارد. </a:t>
            </a:r>
          </a:p>
          <a:p>
            <a:pPr marL="0" indent="0">
              <a:lnSpc>
                <a:spcPct val="150000"/>
              </a:lnSpc>
              <a:buNone/>
            </a:pPr>
            <a:endParaRPr lang="fa-IR" dirty="0" smtClean="0">
              <a:cs typeface="B Yagut" panose="00000400000000000000" pitchFamily="2" charset="-78"/>
            </a:endParaRPr>
          </a:p>
          <a:p>
            <a:pPr marL="0" indent="0">
              <a:lnSpc>
                <a:spcPct val="150000"/>
              </a:lnSpc>
              <a:buNone/>
            </a:pPr>
            <a:endParaRPr lang="fa-IR" dirty="0" smtClean="0">
              <a:cs typeface="B Yagut" panose="00000400000000000000" pitchFamily="2" charset="-78"/>
            </a:endParaRPr>
          </a:p>
          <a:p>
            <a:pPr marL="0" indent="0">
              <a:lnSpc>
                <a:spcPct val="150000"/>
              </a:lnSpc>
              <a:buNone/>
            </a:pPr>
            <a:r>
              <a:rPr lang="fa-IR" dirty="0" smtClean="0">
                <a:cs typeface="B Yagut" panose="00000400000000000000" pitchFamily="2" charset="-78"/>
              </a:rPr>
              <a:t>درمان:برای کمک به ترک این عادت بهتر است کودک در مقابل یک آینه قرار گیرد و سعی نماید در هنگام بلع، زبان او از لای دندان هایش بیرون نزند.</a:t>
            </a:r>
            <a:endParaRPr lang="fa-IR" dirty="0">
              <a:cs typeface="B Yagut" panose="00000400000000000000" pitchFamily="2" charset="-78"/>
            </a:endParaRPr>
          </a:p>
        </p:txBody>
      </p:sp>
      <p:pic>
        <p:nvPicPr>
          <p:cNvPr id="4" name="Picture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924879" y="3193961"/>
            <a:ext cx="2530547" cy="1258770"/>
          </a:xfrm>
          <a:prstGeom prst="rect">
            <a:avLst/>
          </a:prstGeom>
        </p:spPr>
      </p:pic>
      <p:sp>
        <p:nvSpPr>
          <p:cNvPr id="5" name="Slide Number Placeholder 4"/>
          <p:cNvSpPr>
            <a:spLocks noGrp="1"/>
          </p:cNvSpPr>
          <p:nvPr>
            <p:ph type="sldNum" sz="quarter" idx="12"/>
          </p:nvPr>
        </p:nvSpPr>
        <p:spPr/>
        <p:txBody>
          <a:bodyPr/>
          <a:lstStyle/>
          <a:p>
            <a:fld id="{8A4C29F4-9430-4BD5-B196-CC6E83032D2E}" type="slidenum">
              <a:rPr lang="fa-IR" smtClean="0"/>
              <a:pPr/>
              <a:t>29</a:t>
            </a:fld>
            <a:endParaRPr lang="fa-IR"/>
          </a:p>
        </p:txBody>
      </p:sp>
      <p:pic>
        <p:nvPicPr>
          <p:cNvPr id="6" name="۳۲۸">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cstate="print"/>
          <a:stretch>
            <a:fillRect/>
          </a:stretch>
        </p:blipFill>
        <p:spPr>
          <a:xfrm>
            <a:off x="11353800" y="5929312"/>
            <a:ext cx="609600" cy="609600"/>
          </a:xfrm>
          <a:prstGeom prst="rect">
            <a:avLst/>
          </a:prstGeom>
        </p:spPr>
      </p:pic>
    </p:spTree>
    <p:extLst>
      <p:ext uri="{BB962C8B-B14F-4D97-AF65-F5344CB8AC3E}">
        <p14:creationId xmlns:p14="http://schemas.microsoft.com/office/powerpoint/2010/main" val="3406036656"/>
      </p:ext>
    </p:extLst>
  </p:cSld>
  <p:clrMapOvr>
    <a:masterClrMapping/>
  </p:clrMapOvr>
  <mc:AlternateContent xmlns:mc="http://schemas.openxmlformats.org/markup-compatibility/2006" xmlns:p14="http://schemas.microsoft.com/office/powerpoint/2010/main">
    <mc:Choice Requires="p14">
      <p:transition spd="slow" p14:dur="2000" advTm="38562"/>
    </mc:Choice>
    <mc:Fallback xmlns="">
      <p:transition spd="slow" advTm="3856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7895"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6"/>
                </p:tgtEl>
              </p:cMediaNode>
            </p:audio>
          </p:childTnLst>
        </p:cTn>
      </p:par>
    </p:tnLst>
  </p:timing>
  <p:extLst mod="1">
    <p:ext uri="{E180D4A7-C9FB-4DFB-919C-405C955672EB}">
      <p14:showEvtLst xmlns:p14="http://schemas.microsoft.com/office/powerpoint/2010/main">
        <p14:playEvt time="0" objId="6"/>
        <p14:stopEvt time="37936" objId="6"/>
      </p14:showEvtLst>
    </p:ext>
  </p:extLs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pPr algn="ctr"/>
            <a:r>
              <a:rPr lang="fa-IR" sz="4000" dirty="0" smtClean="0">
                <a:cs typeface="B Yagut" panose="00000400000000000000" pitchFamily="2" charset="-78"/>
              </a:rPr>
              <a:t>اهداف آموزشی:</a:t>
            </a:r>
            <a:endParaRPr lang="fa-IR" sz="4000" dirty="0">
              <a:cs typeface="B Yagut" panose="00000400000000000000" pitchFamily="2" charset="-78"/>
            </a:endParaRPr>
          </a:p>
        </p:txBody>
      </p:sp>
      <p:sp>
        <p:nvSpPr>
          <p:cNvPr id="6" name="Content Placeholder 5"/>
          <p:cNvSpPr>
            <a:spLocks noGrp="1"/>
          </p:cNvSpPr>
          <p:nvPr>
            <p:ph idx="1"/>
          </p:nvPr>
        </p:nvSpPr>
        <p:spPr>
          <a:xfrm>
            <a:off x="838200" y="1499016"/>
            <a:ext cx="10515600" cy="5069209"/>
          </a:xfrm>
        </p:spPr>
        <p:txBody>
          <a:bodyPr>
            <a:normAutofit/>
          </a:bodyPr>
          <a:lstStyle/>
          <a:p>
            <a:pPr marL="0" indent="0">
              <a:lnSpc>
                <a:spcPct val="170000"/>
              </a:lnSpc>
              <a:buNone/>
            </a:pPr>
            <a:r>
              <a:rPr lang="fa-IR" sz="3200" dirty="0" smtClean="0">
                <a:cs typeface="B Yagut" panose="00000400000000000000" pitchFamily="2" charset="-78"/>
              </a:rPr>
              <a:t>پس از پایان این جلسه انتظار می رود فراگیر بتواند:</a:t>
            </a:r>
          </a:p>
          <a:p>
            <a:pPr>
              <a:lnSpc>
                <a:spcPct val="170000"/>
              </a:lnSpc>
              <a:buFont typeface="Wingdings" panose="05000000000000000000" pitchFamily="2" charset="2"/>
              <a:buChar char="Ø"/>
            </a:pPr>
            <a:r>
              <a:rPr lang="fa-IR" sz="2700" dirty="0" smtClean="0">
                <a:cs typeface="B Yagut" panose="00000400000000000000" pitchFamily="2" charset="-78"/>
              </a:rPr>
              <a:t>گروه های هدف در برنامه  بهداشت دهان و دندان را نام ببرد.</a:t>
            </a:r>
          </a:p>
          <a:p>
            <a:pPr>
              <a:lnSpc>
                <a:spcPct val="170000"/>
              </a:lnSpc>
              <a:buFont typeface="Wingdings" panose="05000000000000000000" pitchFamily="2" charset="2"/>
              <a:buChar char="Ø"/>
            </a:pPr>
            <a:r>
              <a:rPr lang="fa-IR" sz="2700" dirty="0" smtClean="0">
                <a:cs typeface="B Yagut" panose="00000400000000000000" pitchFamily="2" charset="-78"/>
              </a:rPr>
              <a:t> شکاف کام و لب و دندان نوزادی در دوران نوزادی را بیان نماید. </a:t>
            </a:r>
          </a:p>
          <a:p>
            <a:pPr>
              <a:lnSpc>
                <a:spcPct val="170000"/>
              </a:lnSpc>
              <a:buFont typeface="Wingdings" panose="05000000000000000000" pitchFamily="2" charset="2"/>
              <a:buChar char="Ø"/>
            </a:pPr>
            <a:r>
              <a:rPr lang="fa-IR" sz="2700" dirty="0" smtClean="0">
                <a:cs typeface="B Yagut" panose="00000400000000000000" pitchFamily="2" charset="-78"/>
              </a:rPr>
              <a:t>علائم رویش دندان و راه های کاهش درد ناشی از آن را بیان نماید.</a:t>
            </a:r>
          </a:p>
          <a:p>
            <a:pPr>
              <a:lnSpc>
                <a:spcPct val="170000"/>
              </a:lnSpc>
              <a:buFont typeface="Wingdings" panose="05000000000000000000" pitchFamily="2" charset="2"/>
              <a:buChar char="Ø"/>
            </a:pPr>
            <a:r>
              <a:rPr lang="fa-IR" sz="2700" dirty="0" smtClean="0">
                <a:cs typeface="B Yagut" panose="00000400000000000000" pitchFamily="2" charset="-78"/>
              </a:rPr>
              <a:t>نحوه تمیز کردن لثه و دندان های شیرخوار را توضیح دهد.</a:t>
            </a:r>
          </a:p>
          <a:p>
            <a:pPr>
              <a:lnSpc>
                <a:spcPct val="170000"/>
              </a:lnSpc>
              <a:buNone/>
            </a:pPr>
            <a:endParaRPr lang="fa-IR" sz="3200" dirty="0" smtClean="0">
              <a:cs typeface="B Yagut" panose="00000400000000000000" pitchFamily="2" charset="-78"/>
            </a:endParaRPr>
          </a:p>
          <a:p>
            <a:pPr>
              <a:lnSpc>
                <a:spcPct val="150000"/>
              </a:lnSpc>
              <a:buFont typeface="Wingdings" panose="05000000000000000000" pitchFamily="2" charset="2"/>
              <a:buChar char="Ø"/>
            </a:pPr>
            <a:endParaRPr lang="fa-IR" dirty="0" smtClean="0">
              <a:cs typeface="B Yagut" panose="00000400000000000000" pitchFamily="2" charset="-78"/>
            </a:endParaRPr>
          </a:p>
          <a:p>
            <a:pPr marL="0" indent="0">
              <a:buNone/>
            </a:pPr>
            <a:endParaRPr lang="fa-IR" dirty="0" smtClean="0"/>
          </a:p>
          <a:p>
            <a:pPr marL="0" indent="0">
              <a:buNone/>
            </a:pPr>
            <a:endParaRPr lang="fa-IR" dirty="0" smtClean="0"/>
          </a:p>
          <a:p>
            <a:pPr marL="0" indent="0">
              <a:buNone/>
            </a:pPr>
            <a:endParaRPr lang="fa-IR" dirty="0"/>
          </a:p>
        </p:txBody>
      </p:sp>
      <p:sp>
        <p:nvSpPr>
          <p:cNvPr id="4" name="Slide Number Placeholder 3"/>
          <p:cNvSpPr>
            <a:spLocks noGrp="1"/>
          </p:cNvSpPr>
          <p:nvPr>
            <p:ph type="sldNum" sz="quarter" idx="12"/>
          </p:nvPr>
        </p:nvSpPr>
        <p:spPr/>
        <p:txBody>
          <a:bodyPr/>
          <a:lstStyle/>
          <a:p>
            <a:fld id="{03B96216-2649-4CCC-9921-C95B8D35960D}" type="slidenum">
              <a:rPr lang="fa-IR" smtClean="0"/>
              <a:pPr/>
              <a:t>3</a:t>
            </a:fld>
            <a:endParaRPr lang="fa-IR"/>
          </a:p>
        </p:txBody>
      </p:sp>
      <p:pic>
        <p:nvPicPr>
          <p:cNvPr id="2" name="۳۰۳">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cstate="print"/>
          <a:stretch>
            <a:fillRect/>
          </a:stretch>
        </p:blipFill>
        <p:spPr>
          <a:xfrm>
            <a:off x="11213206" y="5929312"/>
            <a:ext cx="609600" cy="609600"/>
          </a:xfrm>
          <a:prstGeom prst="rect">
            <a:avLst/>
          </a:prstGeom>
        </p:spPr>
      </p:pic>
    </p:spTree>
    <p:extLst>
      <p:ext uri="{BB962C8B-B14F-4D97-AF65-F5344CB8AC3E}">
        <p14:creationId xmlns:p14="http://schemas.microsoft.com/office/powerpoint/2010/main" val="68709607"/>
      </p:ext>
    </p:extLst>
  </p:cSld>
  <p:clrMapOvr>
    <a:masterClrMapping/>
  </p:clrMapOvr>
  <mc:AlternateContent xmlns:mc="http://schemas.openxmlformats.org/markup-compatibility/2006" xmlns:p14="http://schemas.microsoft.com/office/powerpoint/2010/main">
    <mc:Choice Requires="p14">
      <p:transition spd="slow" p14:dur="2000" advTm="26454"/>
    </mc:Choice>
    <mc:Fallback xmlns="">
      <p:transition spd="slow" advTm="2645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5588"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extLst mod="1">
    <p:ext uri="{E180D4A7-C9FB-4DFB-919C-405C955672EB}">
      <p14:showEvtLst xmlns:p14="http://schemas.microsoft.com/office/powerpoint/2010/main">
        <p14:playEvt time="1" objId="2"/>
        <p14:stopEvt time="25621" objId="2"/>
      </p14:showEvtLst>
    </p:ext>
  </p:extLs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838200" y="365124"/>
            <a:ext cx="10515600" cy="6492875"/>
          </a:xfrm>
        </p:spPr>
        <p:txBody>
          <a:bodyPr>
            <a:noAutofit/>
          </a:bodyPr>
          <a:lstStyle/>
          <a:p>
            <a:pPr marL="0" indent="0">
              <a:lnSpc>
                <a:spcPct val="150000"/>
              </a:lnSpc>
            </a:pPr>
            <a:r>
              <a:rPr lang="fa-IR" sz="2500" dirty="0" smtClean="0">
                <a:cs typeface="B Yagut" panose="00000400000000000000" pitchFamily="2" charset="-78"/>
              </a:rPr>
              <a:t> </a:t>
            </a:r>
            <a:r>
              <a:rPr lang="fa-IR" sz="2800" dirty="0" smtClean="0">
                <a:cs typeface="B Yagut" panose="00000400000000000000" pitchFamily="2" charset="-78"/>
              </a:rPr>
              <a:t>3-جویدن ناخن </a:t>
            </a:r>
            <a:r>
              <a:rPr lang="fa-IR" sz="2500" dirty="0" smtClean="0">
                <a:cs typeface="B Yagut" panose="00000400000000000000" pitchFamily="2" charset="-78"/>
              </a:rPr>
              <a:t/>
            </a:r>
            <a:br>
              <a:rPr lang="fa-IR" sz="2500" dirty="0" smtClean="0">
                <a:cs typeface="B Yagut" panose="00000400000000000000" pitchFamily="2" charset="-78"/>
              </a:rPr>
            </a:br>
            <a:r>
              <a:rPr lang="fa-IR" sz="2500" dirty="0" smtClean="0">
                <a:cs typeface="B Yagut" panose="00000400000000000000" pitchFamily="2" charset="-78"/>
              </a:rPr>
              <a:t>ممکن است کودک از 2 سالگی به بعد به این عادت مبتلا گردد.والدینی که متوجه می شوند کودکشان نیاز به کوتاه کردن ناخن پیدا نمی کند باید به این مساله توجه بیشتری کنند.</a:t>
            </a:r>
            <a:br>
              <a:rPr lang="fa-IR" sz="2500" dirty="0" smtClean="0">
                <a:cs typeface="B Yagut" panose="00000400000000000000" pitchFamily="2" charset="-78"/>
              </a:rPr>
            </a:br>
            <a:r>
              <a:rPr lang="fa-IR" sz="2500" dirty="0" smtClean="0">
                <a:cs typeface="B Yagut" panose="00000400000000000000" pitchFamily="2" charset="-78"/>
              </a:rPr>
              <a:t>  </a:t>
            </a:r>
            <a:r>
              <a:rPr lang="fa-IR" sz="3200" dirty="0" smtClean="0">
                <a:cs typeface="B Yagut" panose="00000400000000000000" pitchFamily="2" charset="-78"/>
              </a:rPr>
              <a:t>4</a:t>
            </a:r>
            <a:r>
              <a:rPr lang="fa-IR" sz="2800" dirty="0" smtClean="0">
                <a:cs typeface="B Yagut" panose="00000400000000000000" pitchFamily="2" charset="-78"/>
              </a:rPr>
              <a:t>-جویدن گونه</a:t>
            </a:r>
            <a:r>
              <a:rPr lang="fa-IR" sz="2500" dirty="0" smtClean="0">
                <a:cs typeface="B Yagut" panose="00000400000000000000" pitchFamily="2" charset="-78"/>
              </a:rPr>
              <a:t/>
            </a:r>
            <a:br>
              <a:rPr lang="fa-IR" sz="2500" dirty="0" smtClean="0">
                <a:cs typeface="B Yagut" panose="00000400000000000000" pitchFamily="2" charset="-78"/>
              </a:rPr>
            </a:br>
            <a:r>
              <a:rPr lang="fa-IR" sz="2500" dirty="0" smtClean="0">
                <a:cs typeface="B Yagut" panose="00000400000000000000" pitchFamily="2" charset="-78"/>
              </a:rPr>
              <a:t>معمولا والدین دیرتر متوجه آن می شود.هنگام جویدن گونه قسمت جلوی لب تغییر حالت پیدا می کند.معمولا یک خط برجسته و برافروخته در داخل گونه دیده می شود.</a:t>
            </a:r>
            <a:br>
              <a:rPr lang="fa-IR" sz="2500" dirty="0" smtClean="0">
                <a:cs typeface="B Yagut" panose="00000400000000000000" pitchFamily="2" charset="-78"/>
              </a:rPr>
            </a:br>
            <a:r>
              <a:rPr lang="fa-IR" sz="2500" dirty="0" smtClean="0">
                <a:cs typeface="B Yagut" panose="00000400000000000000" pitchFamily="2" charset="-78"/>
              </a:rPr>
              <a:t>  </a:t>
            </a:r>
            <a:r>
              <a:rPr lang="fa-IR" sz="2800" dirty="0" smtClean="0">
                <a:cs typeface="B Yagut" panose="00000400000000000000" pitchFamily="2" charset="-78"/>
              </a:rPr>
              <a:t>5-مکیدن </a:t>
            </a:r>
            <a:r>
              <a:rPr lang="fa-IR" sz="2800" dirty="0">
                <a:cs typeface="B Yagut" panose="00000400000000000000" pitchFamily="2" charset="-78"/>
              </a:rPr>
              <a:t>پستانک</a:t>
            </a:r>
            <a:r>
              <a:rPr lang="fa-IR" sz="2500" dirty="0" smtClean="0">
                <a:cs typeface="B Yagut" panose="00000400000000000000" pitchFamily="2" charset="-78"/>
              </a:rPr>
              <a:t/>
            </a:r>
            <a:br>
              <a:rPr lang="fa-IR" sz="2500" dirty="0" smtClean="0">
                <a:cs typeface="B Yagut" panose="00000400000000000000" pitchFamily="2" charset="-78"/>
              </a:rPr>
            </a:br>
            <a:r>
              <a:rPr lang="fa-IR" sz="2500" dirty="0">
                <a:cs typeface="B Yagut" pitchFamily="2" charset="-78"/>
              </a:rPr>
              <a:t>به زور جدا کردن کودک از پستانک مشکلاتی چون شب ادراری را به وجود می آورد.</a:t>
            </a:r>
            <a:br>
              <a:rPr lang="fa-IR" sz="2500" dirty="0">
                <a:cs typeface="B Yagut" pitchFamily="2" charset="-78"/>
              </a:rPr>
            </a:br>
            <a:r>
              <a:rPr lang="fa-IR" sz="2500" dirty="0">
                <a:cs typeface="B Yagut" pitchFamily="2" charset="-78"/>
              </a:rPr>
              <a:t>بهترین راه برای ترک پستانک بالا بردن سطح </a:t>
            </a:r>
            <a:r>
              <a:rPr lang="fa-IR" sz="2500" dirty="0" smtClean="0">
                <a:cs typeface="B Yagut" pitchFamily="2" charset="-78"/>
              </a:rPr>
              <a:t>آگاهی کودک </a:t>
            </a:r>
            <a:r>
              <a:rPr lang="fa-IR" sz="2500" dirty="0">
                <a:cs typeface="B Yagut" pitchFamily="2" charset="-78"/>
              </a:rPr>
              <a:t>نسبت به مسئله می </a:t>
            </a:r>
            <a:r>
              <a:rPr lang="fa-IR" sz="2500" dirty="0" smtClean="0">
                <a:cs typeface="B Yagut" pitchFamily="2" charset="-78"/>
              </a:rPr>
              <a:t>باشد</a:t>
            </a:r>
            <a:r>
              <a:rPr lang="fa-IR" sz="2800" dirty="0" smtClean="0">
                <a:cs typeface="B Yagut" pitchFamily="2" charset="-78"/>
              </a:rPr>
              <a:t>.</a:t>
            </a:r>
            <a:r>
              <a:rPr lang="fa-IR" sz="2500" dirty="0" smtClean="0">
                <a:cs typeface="B Yagut" panose="00000400000000000000" pitchFamily="2" charset="-78"/>
              </a:rPr>
              <a:t/>
            </a:r>
            <a:br>
              <a:rPr lang="fa-IR" sz="2500" dirty="0" smtClean="0">
                <a:cs typeface="B Yagut" panose="00000400000000000000" pitchFamily="2" charset="-78"/>
              </a:rPr>
            </a:br>
            <a:r>
              <a:rPr lang="fa-IR" sz="2500" dirty="0" smtClean="0">
                <a:cs typeface="B Yagut" panose="00000400000000000000" pitchFamily="2" charset="-78"/>
              </a:rPr>
              <a:t/>
            </a:r>
            <a:br>
              <a:rPr lang="fa-IR" sz="2500" dirty="0" smtClean="0">
                <a:cs typeface="B Yagut" panose="00000400000000000000" pitchFamily="2" charset="-78"/>
              </a:rPr>
            </a:br>
            <a:endParaRPr lang="fa-IR" sz="2500" dirty="0">
              <a:cs typeface="B Yagut" panose="00000400000000000000" pitchFamily="2" charset="-78"/>
            </a:endParaRPr>
          </a:p>
        </p:txBody>
      </p:sp>
      <p:sp>
        <p:nvSpPr>
          <p:cNvPr id="3" name="Slide Number Placeholder 2"/>
          <p:cNvSpPr>
            <a:spLocks noGrp="1"/>
          </p:cNvSpPr>
          <p:nvPr>
            <p:ph type="sldNum" sz="quarter" idx="12"/>
          </p:nvPr>
        </p:nvSpPr>
        <p:spPr/>
        <p:txBody>
          <a:bodyPr/>
          <a:lstStyle/>
          <a:p>
            <a:fld id="{03B96216-2649-4CCC-9921-C95B8D35960D}" type="slidenum">
              <a:rPr lang="fa-IR" smtClean="0"/>
              <a:pPr/>
              <a:t>30</a:t>
            </a:fld>
            <a:endParaRPr lang="fa-IR"/>
          </a:p>
        </p:txBody>
      </p:sp>
      <p:pic>
        <p:nvPicPr>
          <p:cNvPr id="2" name="۳۲۹">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cstate="print"/>
          <a:stretch>
            <a:fillRect/>
          </a:stretch>
        </p:blipFill>
        <p:spPr>
          <a:xfrm>
            <a:off x="369194" y="6011861"/>
            <a:ext cx="609600" cy="609600"/>
          </a:xfrm>
          <a:prstGeom prst="rect">
            <a:avLst/>
          </a:prstGeom>
        </p:spPr>
      </p:pic>
    </p:spTree>
    <p:extLst>
      <p:ext uri="{BB962C8B-B14F-4D97-AF65-F5344CB8AC3E}">
        <p14:creationId xmlns:p14="http://schemas.microsoft.com/office/powerpoint/2010/main" val="887484469"/>
      </p:ext>
    </p:extLst>
  </p:cSld>
  <p:clrMapOvr>
    <a:masterClrMapping/>
  </p:clrMapOvr>
  <mc:AlternateContent xmlns:mc="http://schemas.openxmlformats.org/markup-compatibility/2006" xmlns:p14="http://schemas.microsoft.com/office/powerpoint/2010/main">
    <mc:Choice Requires="p14">
      <p:transition spd="slow" p14:dur="2000" advTm="52839"/>
    </mc:Choice>
    <mc:Fallback xmlns="">
      <p:transition spd="slow" advTm="528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51873"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extLst mod="1">
    <p:ext uri="{E180D4A7-C9FB-4DFB-919C-405C955672EB}">
      <p14:showEvtLst xmlns:p14="http://schemas.microsoft.com/office/powerpoint/2010/main">
        <p14:playEvt time="0" objId="2"/>
        <p14:stopEvt time="51909" objId="2"/>
      </p14:showEvtLst>
    </p:ext>
  </p:extLs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bg1"/>
          </a:solidFill>
          <a:ln>
            <a:solidFill>
              <a:schemeClr val="bg1"/>
            </a:solidFill>
          </a:ln>
        </p:spPr>
        <p:style>
          <a:lnRef idx="2">
            <a:schemeClr val="accent1"/>
          </a:lnRef>
          <a:fillRef idx="1">
            <a:schemeClr val="lt1"/>
          </a:fillRef>
          <a:effectRef idx="0">
            <a:schemeClr val="accent1"/>
          </a:effectRef>
          <a:fontRef idx="minor">
            <a:schemeClr val="dk1"/>
          </a:fontRef>
        </p:style>
        <p:txBody>
          <a:bodyPr>
            <a:normAutofit/>
          </a:bodyPr>
          <a:lstStyle/>
          <a:p>
            <a:pPr algn="ctr"/>
            <a:r>
              <a:rPr lang="fa-IR" sz="4000" dirty="0" smtClean="0">
                <a:cs typeface="B Yagut" panose="00000400000000000000" pitchFamily="2" charset="-78"/>
              </a:rPr>
              <a:t>6- دندان قروچه</a:t>
            </a:r>
            <a:endParaRPr lang="fa-IR" sz="4000" dirty="0">
              <a:cs typeface="B Yagut" panose="00000400000000000000" pitchFamily="2" charset="-78"/>
            </a:endParaRPr>
          </a:p>
        </p:txBody>
      </p:sp>
      <p:sp>
        <p:nvSpPr>
          <p:cNvPr id="3" name="Content Placeholder 2"/>
          <p:cNvSpPr>
            <a:spLocks noGrp="1"/>
          </p:cNvSpPr>
          <p:nvPr>
            <p:ph idx="1"/>
          </p:nvPr>
        </p:nvSpPr>
        <p:spPr>
          <a:ln>
            <a:solidFill>
              <a:schemeClr val="bg1"/>
            </a:solidFill>
          </a:ln>
        </p:spPr>
        <p:style>
          <a:lnRef idx="2">
            <a:schemeClr val="accent1"/>
          </a:lnRef>
          <a:fillRef idx="1">
            <a:schemeClr val="lt1"/>
          </a:fillRef>
          <a:effectRef idx="0">
            <a:schemeClr val="accent1"/>
          </a:effectRef>
          <a:fontRef idx="minor">
            <a:schemeClr val="dk1"/>
          </a:fontRef>
        </p:style>
        <p:txBody>
          <a:bodyPr>
            <a:normAutofit/>
          </a:bodyPr>
          <a:lstStyle/>
          <a:p>
            <a:pPr>
              <a:lnSpc>
                <a:spcPct val="150000"/>
              </a:lnSpc>
              <a:buFont typeface="Wingdings" panose="05000000000000000000" pitchFamily="2" charset="2"/>
              <a:buChar char="Ø"/>
            </a:pPr>
            <a:r>
              <a:rPr lang="fa-IR" sz="2500" dirty="0" smtClean="0">
                <a:cs typeface="B Yagut" panose="00000400000000000000" pitchFamily="2" charset="-78"/>
              </a:rPr>
              <a:t>این عادت مربوط به عضلات جونده می باشد که با انقباض خود ،سبب سائیده شدن دندان ها می گردد. كودك ممكن است از صداي آن خوشش بیاید و برایش یك عادت شود. </a:t>
            </a:r>
          </a:p>
          <a:p>
            <a:pPr>
              <a:lnSpc>
                <a:spcPct val="150000"/>
              </a:lnSpc>
              <a:buFont typeface="Wingdings" panose="05000000000000000000" pitchFamily="2" charset="2"/>
              <a:buChar char="Ø"/>
            </a:pPr>
            <a:r>
              <a:rPr lang="fa-IR" sz="2500" dirty="0" smtClean="0">
                <a:cs typeface="B Yagut" panose="00000400000000000000" pitchFamily="2" charset="-78"/>
              </a:rPr>
              <a:t>این عادت در زمان رویش دندان های شیری سبب تاخیر و اشکال در رویش دندان های دائمی می گردد.</a:t>
            </a:r>
            <a:endParaRPr lang="fa-IR" sz="2500" dirty="0">
              <a:cs typeface="B Yagut" panose="00000400000000000000" pitchFamily="2" charset="-78"/>
            </a:endParaRPr>
          </a:p>
        </p:txBody>
      </p:sp>
      <p:pic>
        <p:nvPicPr>
          <p:cNvPr id="4" name="Picture 3"/>
          <p:cNvPicPr>
            <a:picLocks noChangeAspect="1"/>
          </p:cNvPicPr>
          <p:nvPr/>
        </p:nvPicPr>
        <p:blipFill rotWithShape="1">
          <a:blip r:embed="rId4" cstate="print">
            <a:extLst>
              <a:ext uri="{28A0092B-C50C-407E-A947-70E740481C1C}">
                <a14:useLocalDpi xmlns:a14="http://schemas.microsoft.com/office/drawing/2010/main" val="0"/>
              </a:ext>
            </a:extLst>
          </a:blip>
          <a:srcRect t="14147" r="1670"/>
          <a:stretch/>
        </p:blipFill>
        <p:spPr>
          <a:xfrm>
            <a:off x="1433513" y="4087906"/>
            <a:ext cx="2923334" cy="1761238"/>
          </a:xfrm>
          <a:prstGeom prst="rect">
            <a:avLst/>
          </a:prstGeom>
        </p:spPr>
      </p:pic>
      <p:sp>
        <p:nvSpPr>
          <p:cNvPr id="5" name="Slide Number Placeholder 4"/>
          <p:cNvSpPr>
            <a:spLocks noGrp="1"/>
          </p:cNvSpPr>
          <p:nvPr>
            <p:ph type="sldNum" sz="quarter" idx="12"/>
          </p:nvPr>
        </p:nvSpPr>
        <p:spPr/>
        <p:txBody>
          <a:bodyPr/>
          <a:lstStyle/>
          <a:p>
            <a:fld id="{8A4C29F4-9430-4BD5-B196-CC6E83032D2E}" type="slidenum">
              <a:rPr lang="fa-IR" smtClean="0"/>
              <a:pPr/>
              <a:t>31</a:t>
            </a:fld>
            <a:endParaRPr lang="fa-IR"/>
          </a:p>
        </p:txBody>
      </p:sp>
      <p:pic>
        <p:nvPicPr>
          <p:cNvPr id="6" name="۳۳۰">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cstate="print"/>
          <a:stretch>
            <a:fillRect/>
          </a:stretch>
        </p:blipFill>
        <p:spPr>
          <a:xfrm>
            <a:off x="11049000" y="5746750"/>
            <a:ext cx="609600" cy="609600"/>
          </a:xfrm>
          <a:prstGeom prst="rect">
            <a:avLst/>
          </a:prstGeom>
        </p:spPr>
      </p:pic>
    </p:spTree>
    <p:extLst>
      <p:ext uri="{BB962C8B-B14F-4D97-AF65-F5344CB8AC3E}">
        <p14:creationId xmlns:p14="http://schemas.microsoft.com/office/powerpoint/2010/main" val="2762256015"/>
      </p:ext>
    </p:extLst>
  </p:cSld>
  <p:clrMapOvr>
    <a:masterClrMapping/>
  </p:clrMapOvr>
  <mc:AlternateContent xmlns:mc="http://schemas.openxmlformats.org/markup-compatibility/2006" xmlns:p14="http://schemas.microsoft.com/office/powerpoint/2010/main">
    <mc:Choice Requires="p14">
      <p:transition spd="slow" p14:dur="2000" advTm="30640"/>
    </mc:Choice>
    <mc:Fallback xmlns="">
      <p:transition spd="slow" advTm="3064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8305"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6"/>
                </p:tgtEl>
              </p:cMediaNode>
            </p:audio>
          </p:childTnLst>
        </p:cTn>
      </p:par>
    </p:tnLst>
  </p:timing>
  <p:extLst mod="1">
    <p:ext uri="{E180D4A7-C9FB-4DFB-919C-405C955672EB}">
      <p14:showEvtLst xmlns:p14="http://schemas.microsoft.com/office/powerpoint/2010/main">
        <p14:playEvt time="1" objId="6"/>
        <p14:stopEvt time="28335" objId="6"/>
      </p14:showEvtLst>
    </p:ext>
  </p:extLs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bg1"/>
          </a:solidFill>
          <a:ln>
            <a:solidFill>
              <a:schemeClr val="bg1"/>
            </a:solidFill>
          </a:ln>
        </p:spPr>
        <p:style>
          <a:lnRef idx="2">
            <a:schemeClr val="accent1"/>
          </a:lnRef>
          <a:fillRef idx="1">
            <a:schemeClr val="lt1"/>
          </a:fillRef>
          <a:effectRef idx="0">
            <a:schemeClr val="accent1"/>
          </a:effectRef>
          <a:fontRef idx="minor">
            <a:schemeClr val="dk1"/>
          </a:fontRef>
        </p:style>
        <p:txBody>
          <a:bodyPr>
            <a:normAutofit/>
          </a:bodyPr>
          <a:lstStyle/>
          <a:p>
            <a:pPr algn="ctr"/>
            <a:r>
              <a:rPr lang="fa-IR" sz="4000" dirty="0" smtClean="0">
                <a:cs typeface="B Yagut" panose="00000400000000000000" pitchFamily="2" charset="-78"/>
              </a:rPr>
              <a:t>7- مکیدن انگشت</a:t>
            </a:r>
            <a:endParaRPr lang="fa-IR" sz="4000" dirty="0">
              <a:cs typeface="B Yagut" panose="00000400000000000000" pitchFamily="2" charset="-78"/>
            </a:endParaRPr>
          </a:p>
        </p:txBody>
      </p:sp>
      <p:sp>
        <p:nvSpPr>
          <p:cNvPr id="3" name="Content Placeholder 2"/>
          <p:cNvSpPr>
            <a:spLocks noGrp="1"/>
          </p:cNvSpPr>
          <p:nvPr>
            <p:ph idx="1"/>
          </p:nvPr>
        </p:nvSpPr>
        <p:spPr>
          <a:xfrm>
            <a:off x="838200" y="1596980"/>
            <a:ext cx="10515600" cy="4881093"/>
          </a:xfrm>
        </p:spPr>
        <p:txBody>
          <a:bodyPr>
            <a:normAutofit/>
          </a:bodyPr>
          <a:lstStyle/>
          <a:p>
            <a:pPr>
              <a:lnSpc>
                <a:spcPct val="150000"/>
              </a:lnSpc>
              <a:buFont typeface="Wingdings" pitchFamily="2" charset="2"/>
              <a:buChar char="Ø"/>
            </a:pPr>
            <a:r>
              <a:rPr lang="fa-IR" sz="2500" dirty="0" smtClean="0">
                <a:cs typeface="B Yagut" panose="00000400000000000000" pitchFamily="2" charset="-78"/>
              </a:rPr>
              <a:t>معمولا در کودکانی مشاهده می شود که از شیر مادر محروم می شود.</a:t>
            </a:r>
          </a:p>
          <a:p>
            <a:pPr>
              <a:lnSpc>
                <a:spcPct val="150000"/>
              </a:lnSpc>
              <a:buFont typeface="Wingdings" pitchFamily="2" charset="2"/>
              <a:buChar char="Ø"/>
            </a:pPr>
            <a:r>
              <a:rPr lang="fa-IR" sz="2500" dirty="0" smtClean="0">
                <a:cs typeface="B Yagut" panose="00000400000000000000" pitchFamily="2" charset="-78"/>
              </a:rPr>
              <a:t>جهت تشخیص آن باید به تمیز بودن انگشت مكیده شده و وضعیت كودك هنگام خواب دقت نمود. </a:t>
            </a:r>
          </a:p>
          <a:p>
            <a:pPr>
              <a:lnSpc>
                <a:spcPct val="150000"/>
              </a:lnSpc>
              <a:buFont typeface="Wingdings" pitchFamily="2" charset="2"/>
              <a:buChar char="Ø"/>
            </a:pPr>
            <a:r>
              <a:rPr lang="fa-IR" sz="2500" dirty="0" smtClean="0">
                <a:cs typeface="B Yagut" panose="00000400000000000000" pitchFamily="2" charset="-78"/>
              </a:rPr>
              <a:t> این عادت غلط در صورت عدم توجه، بعد از سن حدود چهار سالگي عوارض بسیاري در شكل گيري و رشد دندان ها، فكين و فرم صورت ايجاد مي كند.</a:t>
            </a:r>
            <a:endParaRPr lang="fa-IR" sz="2500" dirty="0">
              <a:cs typeface="B Yagut" panose="00000400000000000000" pitchFamily="2" charset="-78"/>
            </a:endParaRPr>
          </a:p>
        </p:txBody>
      </p:sp>
      <p:pic>
        <p:nvPicPr>
          <p:cNvPr id="6" name="Picture 5"/>
          <p:cNvPicPr>
            <a:picLocks noChangeAspect="1"/>
          </p:cNvPicPr>
          <p:nvPr/>
        </p:nvPicPr>
        <p:blipFill rotWithShape="1">
          <a:blip r:embed="rId4" cstate="print">
            <a:extLst>
              <a:ext uri="{28A0092B-C50C-407E-A947-70E740481C1C}">
                <a14:useLocalDpi xmlns:a14="http://schemas.microsoft.com/office/drawing/2010/main" val="0"/>
              </a:ext>
            </a:extLst>
          </a:blip>
          <a:srcRect l="-1" t="74118" r="1440" b="8235"/>
          <a:stretch/>
        </p:blipFill>
        <p:spPr>
          <a:xfrm>
            <a:off x="951292" y="5135305"/>
            <a:ext cx="7387212" cy="1210236"/>
          </a:xfrm>
          <a:prstGeom prst="rect">
            <a:avLst/>
          </a:prstGeom>
        </p:spPr>
      </p:pic>
      <p:sp>
        <p:nvSpPr>
          <p:cNvPr id="7" name="Slide Number Placeholder 6"/>
          <p:cNvSpPr>
            <a:spLocks noGrp="1"/>
          </p:cNvSpPr>
          <p:nvPr>
            <p:ph type="sldNum" sz="quarter" idx="12"/>
          </p:nvPr>
        </p:nvSpPr>
        <p:spPr/>
        <p:txBody>
          <a:bodyPr/>
          <a:lstStyle/>
          <a:p>
            <a:fld id="{8A4C29F4-9430-4BD5-B196-CC6E83032D2E}" type="slidenum">
              <a:rPr lang="fa-IR" smtClean="0"/>
              <a:pPr/>
              <a:t>32</a:t>
            </a:fld>
            <a:endParaRPr lang="fa-IR"/>
          </a:p>
        </p:txBody>
      </p:sp>
      <p:pic>
        <p:nvPicPr>
          <p:cNvPr id="4" name="۳۳۱">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cstate="print"/>
          <a:stretch>
            <a:fillRect/>
          </a:stretch>
        </p:blipFill>
        <p:spPr>
          <a:xfrm>
            <a:off x="11466892" y="5868473"/>
            <a:ext cx="609600" cy="609600"/>
          </a:xfrm>
          <a:prstGeom prst="rect">
            <a:avLst/>
          </a:prstGeom>
        </p:spPr>
      </p:pic>
    </p:spTree>
    <p:extLst>
      <p:ext uri="{BB962C8B-B14F-4D97-AF65-F5344CB8AC3E}">
        <p14:creationId xmlns:p14="http://schemas.microsoft.com/office/powerpoint/2010/main" val="2538676718"/>
      </p:ext>
    </p:extLst>
  </p:cSld>
  <p:clrMapOvr>
    <a:masterClrMapping/>
  </p:clrMapOvr>
  <mc:AlternateContent xmlns:mc="http://schemas.openxmlformats.org/markup-compatibility/2006" xmlns:p14="http://schemas.microsoft.com/office/powerpoint/2010/main">
    <mc:Choice Requires="p14">
      <p:transition spd="slow" p14:dur="2000" advTm="28031"/>
    </mc:Choice>
    <mc:Fallback xmlns="">
      <p:transition spd="slow" advTm="2803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6842"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extLst mod="1">
    <p:ext uri="{E180D4A7-C9FB-4DFB-919C-405C955672EB}">
      <p14:showEvtLst xmlns:p14="http://schemas.microsoft.com/office/powerpoint/2010/main">
        <p14:playEvt time="1" objId="4"/>
        <p14:stopEvt time="26878" objId="4"/>
      </p14:showEvtLst>
    </p:ext>
  </p:extLs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935640"/>
          </a:xfrm>
          <a:solidFill>
            <a:srgbClr val="CCCC00"/>
          </a:solidFill>
        </p:spPr>
        <p:txBody>
          <a:bodyPr>
            <a:normAutofit fontScale="90000"/>
          </a:bodyPr>
          <a:lstStyle/>
          <a:p>
            <a:pPr algn="ctr"/>
            <a:r>
              <a:rPr lang="fa-IR" dirty="0" smtClean="0">
                <a:cs typeface="B Yagut" panose="00000400000000000000" pitchFamily="2" charset="-78"/>
              </a:rPr>
              <a:t/>
            </a:r>
            <a:br>
              <a:rPr lang="fa-IR" dirty="0" smtClean="0">
                <a:cs typeface="B Yagut" panose="00000400000000000000" pitchFamily="2" charset="-78"/>
              </a:rPr>
            </a:br>
            <a:r>
              <a:rPr lang="fa-IR" dirty="0" smtClean="0">
                <a:cs typeface="B Yagut" panose="00000400000000000000" pitchFamily="2" charset="-78"/>
              </a:rPr>
              <a:t>مراقبت های دهان دندان در کودکان 6 تا14 سال</a:t>
            </a:r>
            <a:br>
              <a:rPr lang="fa-IR" dirty="0" smtClean="0">
                <a:cs typeface="B Yagut" panose="00000400000000000000" pitchFamily="2" charset="-78"/>
              </a:rPr>
            </a:br>
            <a:endParaRPr lang="fa-IR" dirty="0"/>
          </a:p>
        </p:txBody>
      </p:sp>
      <p:sp>
        <p:nvSpPr>
          <p:cNvPr id="3" name="Content Placeholder 2"/>
          <p:cNvSpPr>
            <a:spLocks noGrp="1"/>
          </p:cNvSpPr>
          <p:nvPr>
            <p:ph idx="1"/>
          </p:nvPr>
        </p:nvSpPr>
        <p:spPr>
          <a:xfrm>
            <a:off x="838200" y="1519708"/>
            <a:ext cx="10515600" cy="4945486"/>
          </a:xfrm>
        </p:spPr>
        <p:txBody>
          <a:bodyPr>
            <a:noAutofit/>
          </a:bodyPr>
          <a:lstStyle/>
          <a:p>
            <a:pPr marL="0" indent="0">
              <a:lnSpc>
                <a:spcPct val="150000"/>
              </a:lnSpc>
              <a:buNone/>
            </a:pPr>
            <a:r>
              <a:rPr lang="fa-IR" sz="2300" dirty="0" smtClean="0">
                <a:cs typeface="B Yagut" pitchFamily="2" charset="-78"/>
              </a:rPr>
              <a:t>در این دوره سني دندان هاي شيري كودكان به تدریج مي افتند و دندان هاي دائمي رویش مي یابند. اگر دندان هاي دائمي صدمه ببینند و از بين بروند، جانشیني نخواهند داشت. بنابراین نگهداري از دندان هاي دائمي مخصوصاً از همين دوره سني بسیار با اهمیت است.</a:t>
            </a:r>
          </a:p>
          <a:p>
            <a:pPr marL="0" indent="0">
              <a:lnSpc>
                <a:spcPct val="150000"/>
              </a:lnSpc>
              <a:buNone/>
            </a:pPr>
            <a:r>
              <a:rPr lang="fa-IR" sz="2300" dirty="0">
                <a:cs typeface="B Yagut" pitchFamily="2" charset="-78"/>
              </a:rPr>
              <a:t>خدمات بهداشت دهان و </a:t>
            </a:r>
            <a:r>
              <a:rPr lang="fa-IR" sz="2300" dirty="0" smtClean="0">
                <a:cs typeface="B Yagut" pitchFamily="2" charset="-78"/>
              </a:rPr>
              <a:t>دندان در این گروه شامل:</a:t>
            </a:r>
          </a:p>
          <a:p>
            <a:pPr>
              <a:lnSpc>
                <a:spcPct val="150000"/>
              </a:lnSpc>
              <a:buFont typeface="Wingdings" panose="05000000000000000000" pitchFamily="2" charset="2"/>
              <a:buChar char="Ø"/>
            </a:pPr>
            <a:r>
              <a:rPr lang="fa-IR" sz="2300" dirty="0">
                <a:cs typeface="B Yagut" pitchFamily="2" charset="-78"/>
              </a:rPr>
              <a:t>ارزیابی وضعیت سلامت دهان دندان هر سال یکبار</a:t>
            </a:r>
          </a:p>
          <a:p>
            <a:pPr>
              <a:lnSpc>
                <a:spcPct val="150000"/>
              </a:lnSpc>
              <a:buFont typeface="Wingdings" panose="05000000000000000000" pitchFamily="2" charset="2"/>
              <a:buChar char="Ø"/>
            </a:pPr>
            <a:r>
              <a:rPr lang="fa-IR" sz="2300" dirty="0">
                <a:cs typeface="B Yagut" pitchFamily="2" charset="-78"/>
              </a:rPr>
              <a:t>آموزش بهداشت دهان و دندان جهت والدین و نوجوانان</a:t>
            </a:r>
          </a:p>
          <a:p>
            <a:pPr>
              <a:lnSpc>
                <a:spcPct val="150000"/>
              </a:lnSpc>
              <a:buFont typeface="Wingdings" panose="05000000000000000000" pitchFamily="2" charset="2"/>
              <a:buChar char="Ø"/>
            </a:pPr>
            <a:r>
              <a:rPr lang="fa-IR" sz="2300" dirty="0">
                <a:cs typeface="B Yagut" pitchFamily="2" charset="-78"/>
              </a:rPr>
              <a:t>انجام وارنیش فلوراید هر 6ماه یکبار</a:t>
            </a:r>
          </a:p>
          <a:p>
            <a:pPr>
              <a:lnSpc>
                <a:spcPct val="150000"/>
              </a:lnSpc>
              <a:buFont typeface="Wingdings" panose="05000000000000000000" pitchFamily="2" charset="2"/>
              <a:buChar char="Ø"/>
            </a:pPr>
            <a:r>
              <a:rPr lang="fa-IR" sz="2300" dirty="0">
                <a:cs typeface="B Yagut" pitchFamily="2" charset="-78"/>
              </a:rPr>
              <a:t>فیشور سیلنت دندان (توسط </a:t>
            </a:r>
            <a:r>
              <a:rPr lang="fa-IR" sz="2300" dirty="0" smtClean="0">
                <a:cs typeface="B Yagut" pitchFamily="2" charset="-78"/>
              </a:rPr>
              <a:t>دندانپزشک)</a:t>
            </a:r>
            <a:endParaRPr lang="fa-IR" sz="2300" dirty="0">
              <a:cs typeface="B Yagut" pitchFamily="2" charset="-78"/>
            </a:endParaRPr>
          </a:p>
        </p:txBody>
      </p:sp>
      <p:sp>
        <p:nvSpPr>
          <p:cNvPr id="4" name="Slide Number Placeholder 3"/>
          <p:cNvSpPr>
            <a:spLocks noGrp="1"/>
          </p:cNvSpPr>
          <p:nvPr>
            <p:ph type="sldNum" sz="quarter" idx="12"/>
          </p:nvPr>
        </p:nvSpPr>
        <p:spPr/>
        <p:txBody>
          <a:bodyPr/>
          <a:lstStyle/>
          <a:p>
            <a:fld id="{03B96216-2649-4CCC-9921-C95B8D35960D}" type="slidenum">
              <a:rPr lang="fa-IR" smtClean="0"/>
              <a:pPr/>
              <a:t>33</a:t>
            </a:fld>
            <a:endParaRPr lang="fa-IR"/>
          </a:p>
        </p:txBody>
      </p:sp>
      <p:pic>
        <p:nvPicPr>
          <p:cNvPr id="5" name="۳۳۲">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cstate="print"/>
          <a:stretch>
            <a:fillRect/>
          </a:stretch>
        </p:blipFill>
        <p:spPr>
          <a:xfrm>
            <a:off x="228600" y="5929312"/>
            <a:ext cx="609600" cy="6096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Tm="58523"/>
    </mc:Choice>
    <mc:Fallback xmlns="">
      <p:transition spd="slow" advTm="5852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56750"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5"/>
                </p:tgtEl>
              </p:cMediaNode>
            </p:audio>
          </p:childTnLst>
        </p:cTn>
      </p:par>
    </p:tnLst>
  </p:timing>
  <p:extLst mod="1">
    <p:ext uri="{E180D4A7-C9FB-4DFB-919C-405C955672EB}">
      <p14:showEvtLst xmlns:p14="http://schemas.microsoft.com/office/powerpoint/2010/main">
        <p14:playEvt time="1" objId="5"/>
        <p14:stopEvt time="56793" objId="5"/>
      </p14:showEvtLst>
    </p:ext>
  </p:extLs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1206098"/>
          </a:xfrm>
          <a:solidFill>
            <a:srgbClr val="CCCC00"/>
          </a:solidFill>
        </p:spPr>
        <p:txBody>
          <a:bodyPr>
            <a:normAutofit/>
          </a:bodyPr>
          <a:lstStyle/>
          <a:p>
            <a:pPr algn="ctr"/>
            <a:r>
              <a:rPr lang="fa-IR" sz="4000" dirty="0" smtClean="0">
                <a:cs typeface="B Yagut" pitchFamily="2" charset="-78"/>
              </a:rPr>
              <a:t>مراقبت دهان و دندان در زنان باردار و شیرده</a:t>
            </a:r>
            <a:endParaRPr lang="fa-IR" sz="4000" dirty="0">
              <a:cs typeface="B Yagut" pitchFamily="2" charset="-78"/>
            </a:endParaRPr>
          </a:p>
        </p:txBody>
      </p:sp>
      <p:sp>
        <p:nvSpPr>
          <p:cNvPr id="3" name="Content Placeholder 2"/>
          <p:cNvSpPr>
            <a:spLocks noGrp="1"/>
          </p:cNvSpPr>
          <p:nvPr>
            <p:ph idx="1"/>
          </p:nvPr>
        </p:nvSpPr>
        <p:spPr>
          <a:xfrm>
            <a:off x="708338" y="1700012"/>
            <a:ext cx="10645462" cy="4656338"/>
          </a:xfrm>
        </p:spPr>
        <p:txBody>
          <a:bodyPr>
            <a:normAutofit/>
          </a:bodyPr>
          <a:lstStyle/>
          <a:p>
            <a:pPr>
              <a:lnSpc>
                <a:spcPct val="150000"/>
              </a:lnSpc>
            </a:pPr>
            <a:r>
              <a:rPr lang="fa-IR" sz="2500" dirty="0" smtClean="0">
                <a:cs typeface="B Yagut" pitchFamily="2" charset="-78"/>
              </a:rPr>
              <a:t>مادران باردار در این دوران به دلیل تغیيرات هورموني و وجود جنين، به مراقبتهاي خاصي نیاز دارند. مادران بارداري كه داراي پوسیدگیهاي شدید مي باشند، ميتوانند پس از تولد كودك، میكروبهاي پوسیدگي زا را به دهان نوزادان خود منتقل نمایند .</a:t>
            </a:r>
          </a:p>
          <a:p>
            <a:pPr>
              <a:lnSpc>
                <a:spcPct val="150000"/>
              </a:lnSpc>
            </a:pPr>
            <a:r>
              <a:rPr lang="fa-IR" sz="2500" dirty="0">
                <a:cs typeface="B Yagut" panose="00000400000000000000" pitchFamily="2" charset="-78"/>
              </a:rPr>
              <a:t>تقریباً پس از زایمان هنوز شرایط دهان مادر شبیه دوران بارداري است </a:t>
            </a:r>
            <a:r>
              <a:rPr lang="fa-IR" sz="2500" dirty="0" smtClean="0">
                <a:cs typeface="B Yagut" panose="00000400000000000000" pitchFamily="2" charset="-78"/>
              </a:rPr>
              <a:t>یعنی </a:t>
            </a:r>
            <a:r>
              <a:rPr lang="fa-IR" sz="2500" dirty="0">
                <a:cs typeface="B Yagut" panose="00000400000000000000" pitchFamily="2" charset="-78"/>
              </a:rPr>
              <a:t>لثه مستعد بیماري </a:t>
            </a:r>
            <a:r>
              <a:rPr lang="fa-IR" sz="2500" dirty="0" smtClean="0">
                <a:cs typeface="B Yagut" panose="00000400000000000000" pitchFamily="2" charset="-78"/>
              </a:rPr>
              <a:t>می باشد  و چون </a:t>
            </a:r>
            <a:r>
              <a:rPr lang="fa-IR" sz="2500" dirty="0">
                <a:cs typeface="B Yagut" panose="00000400000000000000" pitchFamily="2" charset="-78"/>
              </a:rPr>
              <a:t>بسیاري از پوسیدگی هاي دندانی در دوران بارداري معالجه نمی شوند، امکان پیشرفت </a:t>
            </a:r>
            <a:r>
              <a:rPr lang="fa-IR" sz="2500" dirty="0" smtClean="0">
                <a:cs typeface="B Yagut" panose="00000400000000000000" pitchFamily="2" charset="-78"/>
              </a:rPr>
              <a:t>پوسیدگی دندانهاي </a:t>
            </a:r>
            <a:r>
              <a:rPr lang="fa-IR" sz="2500" dirty="0">
                <a:cs typeface="B Yagut" panose="00000400000000000000" pitchFamily="2" charset="-78"/>
              </a:rPr>
              <a:t>مادر در این دوران بیشتر خواهد بود. به همین دلیل لازم است دهان و دندان مادر پس از زایمان </a:t>
            </a:r>
            <a:r>
              <a:rPr lang="fa-IR" sz="2500" dirty="0" smtClean="0">
                <a:cs typeface="B Yagut" panose="00000400000000000000" pitchFamily="2" charset="-78"/>
              </a:rPr>
              <a:t>به دقت معاینه شود.</a:t>
            </a:r>
          </a:p>
        </p:txBody>
      </p:sp>
      <p:sp>
        <p:nvSpPr>
          <p:cNvPr id="4" name="Slide Number Placeholder 3"/>
          <p:cNvSpPr>
            <a:spLocks noGrp="1"/>
          </p:cNvSpPr>
          <p:nvPr>
            <p:ph type="sldNum" sz="quarter" idx="12"/>
          </p:nvPr>
        </p:nvSpPr>
        <p:spPr/>
        <p:txBody>
          <a:bodyPr/>
          <a:lstStyle/>
          <a:p>
            <a:fld id="{03B96216-2649-4CCC-9921-C95B8D35960D}" type="slidenum">
              <a:rPr lang="fa-IR" smtClean="0"/>
              <a:pPr/>
              <a:t>34</a:t>
            </a:fld>
            <a:endParaRPr lang="fa-IR"/>
          </a:p>
        </p:txBody>
      </p:sp>
      <p:pic>
        <p:nvPicPr>
          <p:cNvPr id="5" name="۳۳۳">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cstate="print"/>
          <a:stretch>
            <a:fillRect/>
          </a:stretch>
        </p:blipFill>
        <p:spPr>
          <a:xfrm>
            <a:off x="11049000" y="5624513"/>
            <a:ext cx="609600" cy="609600"/>
          </a:xfrm>
          <a:prstGeom prst="rect">
            <a:avLst/>
          </a:prstGeom>
        </p:spPr>
      </p:pic>
    </p:spTree>
    <p:extLst>
      <p:ext uri="{BB962C8B-B14F-4D97-AF65-F5344CB8AC3E}">
        <p14:creationId xmlns:p14="http://schemas.microsoft.com/office/powerpoint/2010/main" val="3286833885"/>
      </p:ext>
    </p:extLst>
  </p:cSld>
  <p:clrMapOvr>
    <a:masterClrMapping/>
  </p:clrMapOvr>
  <mc:AlternateContent xmlns:mc="http://schemas.openxmlformats.org/markup-compatibility/2006" xmlns:p14="http://schemas.microsoft.com/office/powerpoint/2010/main">
    <mc:Choice Requires="p14">
      <p:transition spd="slow" p14:dur="2000" advTm="38540"/>
    </mc:Choice>
    <mc:Fallback xmlns="">
      <p:transition spd="slow" advTm="3854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7406"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5"/>
                </p:tgtEl>
              </p:cMediaNode>
            </p:audio>
          </p:childTnLst>
        </p:cTn>
      </p:par>
    </p:tnLst>
  </p:timing>
  <p:extLst mod="1">
    <p:ext uri="{E180D4A7-C9FB-4DFB-919C-405C955672EB}">
      <p14:showEvtLst xmlns:p14="http://schemas.microsoft.com/office/powerpoint/2010/main">
        <p14:playEvt time="1" objId="5"/>
        <p14:stopEvt time="37443" objId="5"/>
      </p14:showEvtLst>
    </p:ext>
  </p:extLs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03B96216-2649-4CCC-9921-C95B8D35960D}" type="slidenum">
              <a:rPr lang="fa-IR" smtClean="0"/>
              <a:pPr/>
              <a:t>35</a:t>
            </a:fld>
            <a:endParaRPr lang="fa-IR"/>
          </a:p>
        </p:txBody>
      </p:sp>
      <p:graphicFrame>
        <p:nvGraphicFramePr>
          <p:cNvPr id="5" name="Content Placeholder 4"/>
          <p:cNvGraphicFramePr>
            <a:graphicFrameLocks noGrp="1"/>
          </p:cNvGraphicFramePr>
          <p:nvPr>
            <p:ph idx="4294967295"/>
            <p:extLst>
              <p:ext uri="{D42A27DB-BD31-4B8C-83A1-F6EECF244321}">
                <p14:modId xmlns:p14="http://schemas.microsoft.com/office/powerpoint/2010/main" val="3157453237"/>
              </p:ext>
            </p:extLst>
          </p:nvPr>
        </p:nvGraphicFramePr>
        <p:xfrm>
          <a:off x="1094701" y="1477894"/>
          <a:ext cx="6091710" cy="4530725"/>
        </p:xfrm>
        <a:graphic>
          <a:graphicData uri="http://schemas.openxmlformats.org/drawingml/2006/table">
            <a:tbl>
              <a:tblPr rtl="1" firstRow="1" bandRow="1">
                <a:tableStyleId>{5940675A-B579-460E-94D1-54222C63F5DA}</a:tableStyleId>
              </a:tblPr>
              <a:tblGrid>
                <a:gridCol w="3045855">
                  <a:extLst>
                    <a:ext uri="{9D8B030D-6E8A-4147-A177-3AD203B41FA5}">
                      <a16:colId xmlns:a16="http://schemas.microsoft.com/office/drawing/2014/main" xmlns="" val="20000"/>
                    </a:ext>
                  </a:extLst>
                </a:gridCol>
                <a:gridCol w="3045855">
                  <a:extLst>
                    <a:ext uri="{9D8B030D-6E8A-4147-A177-3AD203B41FA5}">
                      <a16:colId xmlns:a16="http://schemas.microsoft.com/office/drawing/2014/main" xmlns="" val="20001"/>
                    </a:ext>
                  </a:extLst>
                </a:gridCol>
              </a:tblGrid>
              <a:tr h="726255">
                <a:tc>
                  <a:txBody>
                    <a:bodyPr/>
                    <a:lstStyle/>
                    <a:p>
                      <a:pPr algn="ctr" rtl="1"/>
                      <a:r>
                        <a:rPr lang="fa-IR" sz="2000" b="0" dirty="0" smtClean="0">
                          <a:cs typeface="B Yagut" panose="00000400000000000000" pitchFamily="2" charset="-78"/>
                        </a:rPr>
                        <a:t>گروه بندی</a:t>
                      </a:r>
                      <a:r>
                        <a:rPr lang="fa-IR" sz="2000" b="0" baseline="0" dirty="0" smtClean="0">
                          <a:cs typeface="B Yagut" panose="00000400000000000000" pitchFamily="2" charset="-78"/>
                        </a:rPr>
                        <a:t> علائم و نشانه ها</a:t>
                      </a:r>
                      <a:endParaRPr lang="fa-IR" sz="2000" b="0" dirty="0">
                        <a:cs typeface="B Yagut" panose="00000400000000000000" pitchFamily="2" charset="-78"/>
                      </a:endParaRPr>
                    </a:p>
                  </a:txBody>
                  <a:tcPr>
                    <a:solidFill>
                      <a:schemeClr val="bg1">
                        <a:lumMod val="85000"/>
                      </a:schemeClr>
                    </a:solidFill>
                  </a:tcPr>
                </a:tc>
                <a:tc>
                  <a:txBody>
                    <a:bodyPr/>
                    <a:lstStyle/>
                    <a:p>
                      <a:pPr algn="ctr" rtl="1"/>
                      <a:r>
                        <a:rPr lang="fa-IR" sz="2000" b="0" dirty="0" smtClean="0">
                          <a:cs typeface="B Yagut" panose="00000400000000000000" pitchFamily="2" charset="-78"/>
                        </a:rPr>
                        <a:t>اقدام</a:t>
                      </a:r>
                      <a:endParaRPr lang="fa-IR" sz="2000" b="0" dirty="0">
                        <a:cs typeface="B Yagut" panose="00000400000000000000" pitchFamily="2" charset="-78"/>
                      </a:endParaRPr>
                    </a:p>
                  </a:txBody>
                  <a:tcPr>
                    <a:solidFill>
                      <a:schemeClr val="bg1">
                        <a:lumMod val="85000"/>
                      </a:schemeClr>
                    </a:solidFill>
                  </a:tcPr>
                </a:tc>
                <a:extLst>
                  <a:ext uri="{0D108BD9-81ED-4DB2-BD59-A6C34878D82A}">
                    <a16:rowId xmlns:a16="http://schemas.microsoft.com/office/drawing/2014/main" xmlns="" val="10000"/>
                  </a:ext>
                </a:extLst>
              </a:tr>
              <a:tr h="1902235">
                <a:tc>
                  <a:txBody>
                    <a:bodyPr/>
                    <a:lstStyle/>
                    <a:p>
                      <a:pPr marL="342900" indent="-342900" rtl="1">
                        <a:lnSpc>
                          <a:spcPct val="150000"/>
                        </a:lnSpc>
                        <a:buFont typeface="Wingdings" panose="05000000000000000000" pitchFamily="2" charset="2"/>
                        <a:buChar char="§"/>
                      </a:pPr>
                      <a:r>
                        <a:rPr lang="fa-IR" sz="2000" b="0" dirty="0" smtClean="0">
                          <a:cs typeface="B Yagut" panose="00000400000000000000" pitchFamily="2" charset="-78"/>
                        </a:rPr>
                        <a:t>عفونت دندانی</a:t>
                      </a:r>
                    </a:p>
                    <a:p>
                      <a:pPr marL="342900" indent="-342900" rtl="1">
                        <a:lnSpc>
                          <a:spcPct val="150000"/>
                        </a:lnSpc>
                        <a:buFont typeface="Wingdings" panose="05000000000000000000" pitchFamily="2" charset="2"/>
                        <a:buChar char="§"/>
                      </a:pPr>
                      <a:r>
                        <a:rPr lang="fa-IR" sz="2000" b="0" dirty="0" smtClean="0">
                          <a:cs typeface="B Yagut" panose="00000400000000000000" pitchFamily="2" charset="-78"/>
                        </a:rPr>
                        <a:t>آبسه</a:t>
                      </a:r>
                    </a:p>
                    <a:p>
                      <a:pPr marL="342900" indent="-342900" rtl="1">
                        <a:lnSpc>
                          <a:spcPct val="150000"/>
                        </a:lnSpc>
                        <a:buFont typeface="Wingdings" panose="05000000000000000000" pitchFamily="2" charset="2"/>
                        <a:buChar char="§"/>
                      </a:pPr>
                      <a:r>
                        <a:rPr lang="fa-IR" sz="2000" b="0" dirty="0" smtClean="0">
                          <a:cs typeface="B Yagut" panose="00000400000000000000" pitchFamily="2" charset="-78"/>
                        </a:rPr>
                        <a:t>درد شدید دندان</a:t>
                      </a:r>
                      <a:endParaRPr lang="fa-IR" sz="2000" b="0" dirty="0">
                        <a:cs typeface="B Yagut" panose="00000400000000000000" pitchFamily="2" charset="-78"/>
                      </a:endParaRPr>
                    </a:p>
                  </a:txBody>
                  <a:tcPr>
                    <a:solidFill>
                      <a:schemeClr val="accent4">
                        <a:lumMod val="40000"/>
                        <a:lumOff val="60000"/>
                      </a:schemeClr>
                    </a:solidFill>
                  </a:tcPr>
                </a:tc>
                <a:tc>
                  <a:txBody>
                    <a:bodyPr/>
                    <a:lstStyle/>
                    <a:p>
                      <a:pPr rtl="1">
                        <a:lnSpc>
                          <a:spcPct val="150000"/>
                        </a:lnSpc>
                      </a:pPr>
                      <a:r>
                        <a:rPr lang="fa-IR" sz="2000" b="0" dirty="0" smtClean="0">
                          <a:cs typeface="B Yagut" panose="00000400000000000000" pitchFamily="2" charset="-78"/>
                        </a:rPr>
                        <a:t>ارجاع به</a:t>
                      </a:r>
                      <a:r>
                        <a:rPr lang="fa-IR" sz="2000" b="0" baseline="0" dirty="0" smtClean="0">
                          <a:cs typeface="B Yagut" panose="00000400000000000000" pitchFamily="2" charset="-78"/>
                        </a:rPr>
                        <a:t> بهداشتکار دهان و دندان یا دندانپزشک در اولین فرصت</a:t>
                      </a:r>
                      <a:endParaRPr lang="fa-IR" sz="2000" b="0" dirty="0">
                        <a:cs typeface="B Yagut" panose="00000400000000000000" pitchFamily="2" charset="-78"/>
                      </a:endParaRPr>
                    </a:p>
                  </a:txBody>
                  <a:tcPr>
                    <a:solidFill>
                      <a:schemeClr val="accent4">
                        <a:lumMod val="40000"/>
                        <a:lumOff val="60000"/>
                      </a:schemeClr>
                    </a:solidFill>
                  </a:tcPr>
                </a:tc>
                <a:extLst>
                  <a:ext uri="{0D108BD9-81ED-4DB2-BD59-A6C34878D82A}">
                    <a16:rowId xmlns:a16="http://schemas.microsoft.com/office/drawing/2014/main" xmlns="" val="10001"/>
                  </a:ext>
                </a:extLst>
              </a:tr>
              <a:tr h="1902235">
                <a:tc>
                  <a:txBody>
                    <a:bodyPr/>
                    <a:lstStyle/>
                    <a:p>
                      <a:pPr marL="342900" indent="-342900" rtl="1">
                        <a:lnSpc>
                          <a:spcPct val="150000"/>
                        </a:lnSpc>
                        <a:buFont typeface="Wingdings" panose="05000000000000000000" pitchFamily="2" charset="2"/>
                        <a:buChar char="§"/>
                      </a:pPr>
                      <a:r>
                        <a:rPr lang="fa-IR" sz="2000" b="0" dirty="0" smtClean="0">
                          <a:cs typeface="B Yagut" panose="00000400000000000000" pitchFamily="2" charset="-78"/>
                        </a:rPr>
                        <a:t>التهاب لثه</a:t>
                      </a:r>
                    </a:p>
                    <a:p>
                      <a:pPr marL="342900" indent="-342900" rtl="1">
                        <a:lnSpc>
                          <a:spcPct val="150000"/>
                        </a:lnSpc>
                        <a:buFont typeface="Wingdings" panose="05000000000000000000" pitchFamily="2" charset="2"/>
                        <a:buChar char="§"/>
                      </a:pPr>
                      <a:r>
                        <a:rPr lang="fa-IR" sz="2000" b="0" dirty="0" smtClean="0">
                          <a:cs typeface="B Yagut" panose="00000400000000000000" pitchFamily="2" charset="-78"/>
                        </a:rPr>
                        <a:t>جرم</a:t>
                      </a:r>
                      <a:r>
                        <a:rPr lang="fa-IR" sz="2000" b="0" baseline="0" dirty="0" smtClean="0">
                          <a:cs typeface="B Yagut" panose="00000400000000000000" pitchFamily="2" charset="-78"/>
                        </a:rPr>
                        <a:t> دندانی</a:t>
                      </a:r>
                    </a:p>
                    <a:p>
                      <a:pPr marL="342900" indent="-342900" rtl="1">
                        <a:lnSpc>
                          <a:spcPct val="150000"/>
                        </a:lnSpc>
                        <a:buFont typeface="Wingdings" panose="05000000000000000000" pitchFamily="2" charset="2"/>
                        <a:buChar char="§"/>
                      </a:pPr>
                      <a:r>
                        <a:rPr lang="fa-IR" sz="2000" b="0" baseline="0" dirty="0" smtClean="0">
                          <a:cs typeface="B Yagut" panose="00000400000000000000" pitchFamily="2" charset="-78"/>
                        </a:rPr>
                        <a:t>پوسیدگی دندان</a:t>
                      </a:r>
                      <a:endParaRPr lang="fa-IR" sz="2000" b="0" dirty="0">
                        <a:cs typeface="B Yagut" panose="00000400000000000000" pitchFamily="2" charset="-78"/>
                      </a:endParaRPr>
                    </a:p>
                  </a:txBody>
                  <a:tcPr>
                    <a:solidFill>
                      <a:schemeClr val="accent4">
                        <a:lumMod val="40000"/>
                        <a:lumOff val="60000"/>
                      </a:schemeClr>
                    </a:solidFill>
                  </a:tcPr>
                </a:tc>
                <a:tc>
                  <a:txBody>
                    <a:bodyPr/>
                    <a:lstStyle/>
                    <a:p>
                      <a:pPr marL="0" marR="0" lvl="0" indent="0" algn="r" defTabSz="914400" rtl="1" eaLnBrk="1" fontAlgn="auto" latinLnBrk="0" hangingPunct="1">
                        <a:lnSpc>
                          <a:spcPct val="150000"/>
                        </a:lnSpc>
                        <a:spcBef>
                          <a:spcPts val="0"/>
                        </a:spcBef>
                        <a:spcAft>
                          <a:spcPts val="0"/>
                        </a:spcAft>
                        <a:buClrTx/>
                        <a:buSzTx/>
                        <a:buFontTx/>
                        <a:buNone/>
                        <a:tabLst/>
                        <a:defRPr/>
                      </a:pPr>
                      <a:r>
                        <a:rPr lang="fa-IR" sz="2000" b="0" dirty="0" smtClean="0">
                          <a:cs typeface="B Yagut" panose="00000400000000000000" pitchFamily="2" charset="-78"/>
                        </a:rPr>
                        <a:t>ارجاع  غیر فوری به</a:t>
                      </a:r>
                      <a:r>
                        <a:rPr lang="fa-IR" sz="2000" b="0" baseline="0" dirty="0" smtClean="0">
                          <a:cs typeface="B Yagut" panose="00000400000000000000" pitchFamily="2" charset="-78"/>
                        </a:rPr>
                        <a:t> بهداشتکار دهان و دندان یا دندانپزشک </a:t>
                      </a:r>
                      <a:endParaRPr lang="fa-IR" sz="2000" b="0" dirty="0">
                        <a:cs typeface="B Yagut" panose="00000400000000000000" pitchFamily="2" charset="-78"/>
                      </a:endParaRPr>
                    </a:p>
                  </a:txBody>
                  <a:tcPr>
                    <a:solidFill>
                      <a:schemeClr val="accent4">
                        <a:lumMod val="40000"/>
                        <a:lumOff val="60000"/>
                      </a:schemeClr>
                    </a:solidFill>
                  </a:tcPr>
                </a:tc>
                <a:extLst>
                  <a:ext uri="{0D108BD9-81ED-4DB2-BD59-A6C34878D82A}">
                    <a16:rowId xmlns:a16="http://schemas.microsoft.com/office/drawing/2014/main" xmlns="" val="10002"/>
                  </a:ext>
                </a:extLst>
              </a:tr>
            </a:tbl>
          </a:graphicData>
        </a:graphic>
      </p:graphicFrame>
      <p:graphicFrame>
        <p:nvGraphicFramePr>
          <p:cNvPr id="6" name="Table 5"/>
          <p:cNvGraphicFramePr>
            <a:graphicFrameLocks noGrp="1"/>
          </p:cNvGraphicFramePr>
          <p:nvPr>
            <p:extLst>
              <p:ext uri="{D42A27DB-BD31-4B8C-83A1-F6EECF244321}">
                <p14:modId xmlns:p14="http://schemas.microsoft.com/office/powerpoint/2010/main" val="3505623394"/>
              </p:ext>
            </p:extLst>
          </p:nvPr>
        </p:nvGraphicFramePr>
        <p:xfrm>
          <a:off x="8113690" y="1442434"/>
          <a:ext cx="3050861" cy="4566185"/>
        </p:xfrm>
        <a:graphic>
          <a:graphicData uri="http://schemas.openxmlformats.org/drawingml/2006/table">
            <a:tbl>
              <a:tblPr rtl="1" firstRow="1" bandRow="1">
                <a:tableStyleId>{5940675A-B579-460E-94D1-54222C63F5DA}</a:tableStyleId>
              </a:tblPr>
              <a:tblGrid>
                <a:gridCol w="3050861">
                  <a:extLst>
                    <a:ext uri="{9D8B030D-6E8A-4147-A177-3AD203B41FA5}">
                      <a16:colId xmlns:a16="http://schemas.microsoft.com/office/drawing/2014/main" xmlns="" val="20000"/>
                    </a:ext>
                  </a:extLst>
                </a:gridCol>
              </a:tblGrid>
              <a:tr h="794001">
                <a:tc>
                  <a:txBody>
                    <a:bodyPr/>
                    <a:lstStyle/>
                    <a:p>
                      <a:pPr rtl="1">
                        <a:lnSpc>
                          <a:spcPct val="150000"/>
                        </a:lnSpc>
                      </a:pPr>
                      <a:r>
                        <a:rPr lang="fa-IR" sz="2000" dirty="0" smtClean="0">
                          <a:cs typeface="B Yagut" panose="00000400000000000000" pitchFamily="2" charset="-78"/>
                        </a:rPr>
                        <a:t>ارزیابی از نظر دهان و دندان در:</a:t>
                      </a:r>
                      <a:endParaRPr lang="fa-IR" sz="2000" dirty="0">
                        <a:cs typeface="B Yagut" panose="00000400000000000000" pitchFamily="2" charset="-78"/>
                      </a:endParaRPr>
                    </a:p>
                  </a:txBody>
                  <a:tcPr>
                    <a:solidFill>
                      <a:schemeClr val="bg1">
                        <a:lumMod val="85000"/>
                      </a:schemeClr>
                    </a:solidFill>
                  </a:tcPr>
                </a:tc>
                <a:extLst>
                  <a:ext uri="{0D108BD9-81ED-4DB2-BD59-A6C34878D82A}">
                    <a16:rowId xmlns:a16="http://schemas.microsoft.com/office/drawing/2014/main" xmlns="" val="10000"/>
                  </a:ext>
                </a:extLst>
              </a:tr>
              <a:tr h="3772184">
                <a:tc>
                  <a:txBody>
                    <a:bodyPr/>
                    <a:lstStyle/>
                    <a:p>
                      <a:pPr marL="342900" indent="-342900" rtl="1">
                        <a:lnSpc>
                          <a:spcPct val="150000"/>
                        </a:lnSpc>
                        <a:buFont typeface="Arial" panose="020B0604020202020204" pitchFamily="34" charset="0"/>
                        <a:buChar char="•"/>
                      </a:pPr>
                      <a:r>
                        <a:rPr lang="fa-IR" sz="2000" dirty="0" smtClean="0">
                          <a:cs typeface="B Yagut" panose="00000400000000000000" pitchFamily="2" charset="-78"/>
                        </a:rPr>
                        <a:t>مراقبت هفته6 تا10</a:t>
                      </a:r>
                      <a:r>
                        <a:rPr lang="fa-IR" sz="2000" baseline="0" dirty="0" smtClean="0">
                          <a:cs typeface="B Yagut" panose="00000400000000000000" pitchFamily="2" charset="-78"/>
                        </a:rPr>
                        <a:t>بارداری</a:t>
                      </a:r>
                    </a:p>
                    <a:p>
                      <a:pPr marL="342900" indent="-342900" rtl="1">
                        <a:lnSpc>
                          <a:spcPct val="150000"/>
                        </a:lnSpc>
                        <a:buFont typeface="Arial" panose="020B0604020202020204" pitchFamily="34" charset="0"/>
                        <a:buChar char="•"/>
                      </a:pPr>
                      <a:endParaRPr lang="fa-IR" sz="2000" baseline="0" dirty="0" smtClean="0">
                        <a:cs typeface="B Yagut" panose="00000400000000000000" pitchFamily="2" charset="-78"/>
                      </a:endParaRPr>
                    </a:p>
                    <a:p>
                      <a:pPr marL="0" indent="0" rtl="1">
                        <a:lnSpc>
                          <a:spcPct val="150000"/>
                        </a:lnSpc>
                        <a:buFont typeface="Arial" panose="020B0604020202020204" pitchFamily="34" charset="0"/>
                        <a:buNone/>
                      </a:pPr>
                      <a:endParaRPr lang="fa-IR" sz="2000" baseline="0" dirty="0" smtClean="0">
                        <a:cs typeface="B Yagut" panose="00000400000000000000" pitchFamily="2" charset="-78"/>
                      </a:endParaRPr>
                    </a:p>
                    <a:p>
                      <a:pPr marL="342900" marR="0" lvl="0" indent="-342900" algn="r" defTabSz="914400" rtl="1" eaLnBrk="1" fontAlgn="auto" latinLnBrk="0" hangingPunct="1">
                        <a:lnSpc>
                          <a:spcPct val="150000"/>
                        </a:lnSpc>
                        <a:spcBef>
                          <a:spcPts val="0"/>
                        </a:spcBef>
                        <a:spcAft>
                          <a:spcPts val="0"/>
                        </a:spcAft>
                        <a:buClrTx/>
                        <a:buSzTx/>
                        <a:buFont typeface="Arial" panose="020B0604020202020204" pitchFamily="34" charset="0"/>
                        <a:buChar char="•"/>
                        <a:tabLst/>
                        <a:defRPr/>
                      </a:pPr>
                      <a:r>
                        <a:rPr lang="fa-IR" sz="2000" baseline="0" dirty="0" smtClean="0">
                          <a:cs typeface="B Yagut" panose="00000400000000000000" pitchFamily="2" charset="-78"/>
                        </a:rPr>
                        <a:t>مراقبت هفته 16-20 بارداری</a:t>
                      </a:r>
                    </a:p>
                    <a:p>
                      <a:pPr marL="342900" marR="0" lvl="0" indent="-342900" algn="r" defTabSz="914400" rtl="1" eaLnBrk="1" fontAlgn="auto" latinLnBrk="0" hangingPunct="1">
                        <a:lnSpc>
                          <a:spcPct val="150000"/>
                        </a:lnSpc>
                        <a:spcBef>
                          <a:spcPts val="0"/>
                        </a:spcBef>
                        <a:spcAft>
                          <a:spcPts val="0"/>
                        </a:spcAft>
                        <a:buClrTx/>
                        <a:buSzTx/>
                        <a:buFont typeface="Arial" panose="020B0604020202020204" pitchFamily="34" charset="0"/>
                        <a:buChar char="•"/>
                        <a:tabLst/>
                        <a:defRPr/>
                      </a:pPr>
                      <a:endParaRPr lang="fa-IR" sz="2000" baseline="0" dirty="0" smtClean="0">
                        <a:cs typeface="B Yagut" panose="00000400000000000000" pitchFamily="2" charset="-78"/>
                      </a:endParaRPr>
                    </a:p>
                    <a:p>
                      <a:pPr marL="0" marR="0" lvl="0" indent="0" algn="r" defTabSz="914400" rtl="1" eaLnBrk="1" fontAlgn="auto" latinLnBrk="0" hangingPunct="1">
                        <a:lnSpc>
                          <a:spcPct val="150000"/>
                        </a:lnSpc>
                        <a:spcBef>
                          <a:spcPts val="0"/>
                        </a:spcBef>
                        <a:spcAft>
                          <a:spcPts val="0"/>
                        </a:spcAft>
                        <a:buClrTx/>
                        <a:buSzTx/>
                        <a:buFont typeface="Arial" panose="020B0604020202020204" pitchFamily="34" charset="0"/>
                        <a:buNone/>
                        <a:tabLst/>
                        <a:defRPr/>
                      </a:pPr>
                      <a:endParaRPr lang="fa-IR" sz="2000" baseline="0" dirty="0" smtClean="0">
                        <a:cs typeface="B Yagut" panose="00000400000000000000" pitchFamily="2" charset="-78"/>
                      </a:endParaRPr>
                    </a:p>
                    <a:p>
                      <a:pPr marL="342900" marR="0" lvl="0" indent="-342900" algn="r" defTabSz="914400" rtl="1" eaLnBrk="1" fontAlgn="auto" latinLnBrk="0" hangingPunct="1">
                        <a:lnSpc>
                          <a:spcPct val="150000"/>
                        </a:lnSpc>
                        <a:spcBef>
                          <a:spcPts val="0"/>
                        </a:spcBef>
                        <a:spcAft>
                          <a:spcPts val="0"/>
                        </a:spcAft>
                        <a:buClrTx/>
                        <a:buSzTx/>
                        <a:buFont typeface="Arial" panose="020B0604020202020204" pitchFamily="34" charset="0"/>
                        <a:buChar char="•"/>
                        <a:tabLst/>
                        <a:defRPr/>
                      </a:pPr>
                      <a:r>
                        <a:rPr lang="fa-IR" sz="2000" baseline="0" dirty="0" smtClean="0">
                          <a:cs typeface="B Yagut" panose="00000400000000000000" pitchFamily="2" charset="-78"/>
                        </a:rPr>
                        <a:t>مراقبت 42تا60 روز پس از زایمان</a:t>
                      </a:r>
                      <a:endParaRPr lang="fa-IR" sz="2000" dirty="0">
                        <a:cs typeface="B Yagut" panose="00000400000000000000" pitchFamily="2" charset="-78"/>
                      </a:endParaRPr>
                    </a:p>
                  </a:txBody>
                  <a:tcPr/>
                </a:tc>
                <a:extLst>
                  <a:ext uri="{0D108BD9-81ED-4DB2-BD59-A6C34878D82A}">
                    <a16:rowId xmlns:a16="http://schemas.microsoft.com/office/drawing/2014/main" xmlns="" val="10001"/>
                  </a:ext>
                </a:extLst>
              </a:tr>
            </a:tbl>
          </a:graphicData>
        </a:graphic>
      </p:graphicFrame>
      <p:sp>
        <p:nvSpPr>
          <p:cNvPr id="7" name="Left Arrow 6"/>
          <p:cNvSpPr/>
          <p:nvPr/>
        </p:nvSpPr>
        <p:spPr>
          <a:xfrm>
            <a:off x="7186411" y="3206839"/>
            <a:ext cx="811369" cy="566672"/>
          </a:xfrm>
          <a:prstGeom prst="leftArrow">
            <a:avLst/>
          </a:prstGeom>
        </p:spPr>
        <p:style>
          <a:lnRef idx="1">
            <a:schemeClr val="dk1"/>
          </a:lnRef>
          <a:fillRef idx="2">
            <a:schemeClr val="dk1"/>
          </a:fillRef>
          <a:effectRef idx="1">
            <a:schemeClr val="dk1"/>
          </a:effectRef>
          <a:fontRef idx="minor">
            <a:schemeClr val="dk1"/>
          </a:fontRef>
        </p:style>
        <p:txBody>
          <a:bodyPr rtlCol="1" anchor="ctr"/>
          <a:lstStyle/>
          <a:p>
            <a:pPr algn="ctr"/>
            <a:endParaRPr lang="fa-IR"/>
          </a:p>
        </p:txBody>
      </p:sp>
      <p:pic>
        <p:nvPicPr>
          <p:cNvPr id="2" name="۳۳۴">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cstate="print"/>
          <a:stretch>
            <a:fillRect/>
          </a:stretch>
        </p:blipFill>
        <p:spPr>
          <a:xfrm>
            <a:off x="228600" y="6051550"/>
            <a:ext cx="609600" cy="609600"/>
          </a:xfrm>
          <a:prstGeom prst="rect">
            <a:avLst/>
          </a:prstGeom>
        </p:spPr>
      </p:pic>
    </p:spTree>
    <p:extLst>
      <p:ext uri="{BB962C8B-B14F-4D97-AF65-F5344CB8AC3E}">
        <p14:creationId xmlns:p14="http://schemas.microsoft.com/office/powerpoint/2010/main" val="1932897783"/>
      </p:ext>
    </p:extLst>
  </p:cSld>
  <p:clrMapOvr>
    <a:masterClrMapping/>
  </p:clrMapOvr>
  <mc:AlternateContent xmlns:mc="http://schemas.openxmlformats.org/markup-compatibility/2006" xmlns:p14="http://schemas.microsoft.com/office/powerpoint/2010/main">
    <mc:Choice Requires="p14">
      <p:transition spd="slow" p14:dur="2000" advTm="40498"/>
    </mc:Choice>
    <mc:Fallback xmlns="">
      <p:transition spd="slow" advTm="4049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9357"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extLst mod="1">
    <p:ext uri="{E180D4A7-C9FB-4DFB-919C-405C955672EB}">
      <p14:showEvtLst xmlns:p14="http://schemas.microsoft.com/office/powerpoint/2010/main">
        <p14:playEvt time="0" objId="2"/>
        <p14:stopEvt time="39391" objId="2"/>
      </p14:showEvtLst>
    </p:ext>
  </p:extLs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p:cNvGraphicFramePr/>
          <p:nvPr>
            <p:extLst>
              <p:ext uri="{D42A27DB-BD31-4B8C-83A1-F6EECF244321}">
                <p14:modId xmlns:p14="http://schemas.microsoft.com/office/powerpoint/2010/main" val="124809962"/>
              </p:ext>
            </p:extLst>
          </p:nvPr>
        </p:nvGraphicFramePr>
        <p:xfrm>
          <a:off x="1139253" y="299803"/>
          <a:ext cx="10118360" cy="637082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3" name="Slide Number Placeholder 2"/>
          <p:cNvSpPr>
            <a:spLocks noGrp="1"/>
          </p:cNvSpPr>
          <p:nvPr>
            <p:ph type="sldNum" sz="quarter" idx="12"/>
          </p:nvPr>
        </p:nvSpPr>
        <p:spPr/>
        <p:txBody>
          <a:bodyPr/>
          <a:lstStyle/>
          <a:p>
            <a:fld id="{03B96216-2649-4CCC-9921-C95B8D35960D}" type="slidenum">
              <a:rPr lang="fa-IR" smtClean="0"/>
              <a:pPr/>
              <a:t>36</a:t>
            </a:fld>
            <a:endParaRPr lang="fa-IR"/>
          </a:p>
        </p:txBody>
      </p:sp>
      <p:pic>
        <p:nvPicPr>
          <p:cNvPr id="2" name="۳۳۵">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9" cstate="print"/>
          <a:stretch>
            <a:fillRect/>
          </a:stretch>
        </p:blipFill>
        <p:spPr>
          <a:xfrm>
            <a:off x="11251842" y="6051550"/>
            <a:ext cx="609600" cy="6096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Tm="59995"/>
    </mc:Choice>
    <mc:Fallback xmlns="">
      <p:transition spd="slow" advTm="5999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58863"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extLst mod="1">
    <p:ext uri="{E180D4A7-C9FB-4DFB-919C-405C955672EB}">
      <p14:showEvtLst xmlns:p14="http://schemas.microsoft.com/office/powerpoint/2010/main">
        <p14:playEvt time="0" objId="2"/>
        <p14:stopEvt time="58897" objId="2"/>
      </p14:showEvtLst>
    </p:ext>
  </p:extLs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fa-IR" sz="4000" dirty="0" smtClean="0">
                <a:cs typeface="B Yagut" pitchFamily="2" charset="-78"/>
              </a:rPr>
              <a:t>ژنژیویت حاملگی</a:t>
            </a:r>
            <a:endParaRPr lang="fa-IR" sz="4000" dirty="0">
              <a:cs typeface="B Yagut" pitchFamily="2" charset="-78"/>
            </a:endParaRPr>
          </a:p>
        </p:txBody>
      </p:sp>
      <p:sp>
        <p:nvSpPr>
          <p:cNvPr id="3" name="Content Placeholder 2"/>
          <p:cNvSpPr>
            <a:spLocks noGrp="1"/>
          </p:cNvSpPr>
          <p:nvPr>
            <p:ph idx="1"/>
          </p:nvPr>
        </p:nvSpPr>
        <p:spPr/>
        <p:txBody>
          <a:bodyPr>
            <a:normAutofit/>
          </a:bodyPr>
          <a:lstStyle/>
          <a:p>
            <a:pPr>
              <a:lnSpc>
                <a:spcPct val="150000"/>
              </a:lnSpc>
              <a:buFont typeface="Wingdings" pitchFamily="2" charset="2"/>
              <a:buChar char="Ø"/>
            </a:pPr>
            <a:r>
              <a:rPr lang="fa-IR" sz="2500" dirty="0" smtClean="0">
                <a:cs typeface="B Yagut" pitchFamily="2" charset="-78"/>
              </a:rPr>
              <a:t>به دلیل تغییرات هورمونی اغلب التهاب لثه  در ماه دوم یا سوم بروز نموده تا ماه هشتم شدت آن افزایش  یافته و سپس کاهش می یابد.</a:t>
            </a:r>
          </a:p>
          <a:p>
            <a:pPr>
              <a:lnSpc>
                <a:spcPct val="150000"/>
              </a:lnSpc>
              <a:buFont typeface="Wingdings" pitchFamily="2" charset="2"/>
              <a:buChar char="Ø"/>
            </a:pPr>
            <a:r>
              <a:rPr lang="fa-IR" sz="2500" dirty="0" smtClean="0">
                <a:cs typeface="B Yagut" pitchFamily="2" charset="-78"/>
              </a:rPr>
              <a:t>حساسیت لثه در این دوران باعث می شود خانم باردار به خوبي از مسواك و نخ دندان استفاده ننماید؛ در نتیجه پلاك میكروبي به خوبي تمیز نشده و التهاب لثه وپیشرفت بیماري را بدتر نماید.</a:t>
            </a:r>
            <a:endParaRPr lang="fa-IR" sz="2500" dirty="0">
              <a:cs typeface="B Yagut" pitchFamily="2" charset="-78"/>
            </a:endParaRPr>
          </a:p>
        </p:txBody>
      </p:sp>
      <p:sp>
        <p:nvSpPr>
          <p:cNvPr id="4" name="Slide Number Placeholder 3"/>
          <p:cNvSpPr>
            <a:spLocks noGrp="1"/>
          </p:cNvSpPr>
          <p:nvPr>
            <p:ph type="sldNum" sz="quarter" idx="12"/>
          </p:nvPr>
        </p:nvSpPr>
        <p:spPr/>
        <p:txBody>
          <a:bodyPr/>
          <a:lstStyle/>
          <a:p>
            <a:fld id="{03B96216-2649-4CCC-9921-C95B8D35960D}" type="slidenum">
              <a:rPr lang="fa-IR" smtClean="0"/>
              <a:pPr/>
              <a:t>37</a:t>
            </a:fld>
            <a:endParaRPr lang="fa-IR"/>
          </a:p>
        </p:txBody>
      </p:sp>
      <p:pic>
        <p:nvPicPr>
          <p:cNvPr id="5" name="۳۳۶">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cstate="print"/>
          <a:stretch>
            <a:fillRect/>
          </a:stretch>
        </p:blipFill>
        <p:spPr>
          <a:xfrm>
            <a:off x="11049000" y="5746750"/>
            <a:ext cx="609600" cy="6096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Tm="37853"/>
    </mc:Choice>
    <mc:Fallback xmlns="">
      <p:transition spd="slow" advTm="3785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6804"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5"/>
                </p:tgtEl>
              </p:cMediaNode>
            </p:audio>
          </p:childTnLst>
        </p:cTn>
      </p:par>
    </p:tnLst>
  </p:timing>
  <p:extLst mod="1">
    <p:ext uri="{E180D4A7-C9FB-4DFB-919C-405C955672EB}">
      <p14:showEvtLst xmlns:p14="http://schemas.microsoft.com/office/powerpoint/2010/main">
        <p14:playEvt time="0" objId="5"/>
        <p14:stopEvt time="36838" objId="5"/>
      </p14:showEvtLst>
    </p:ext>
  </p:extLs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fa-IR" sz="4000" dirty="0" smtClean="0">
                <a:cs typeface="B Yagut" pitchFamily="2" charset="-78"/>
              </a:rPr>
              <a:t>تومور حاملگی</a:t>
            </a:r>
            <a:endParaRPr lang="fa-IR" sz="4000" dirty="0">
              <a:cs typeface="B Yagut" pitchFamily="2" charset="-78"/>
            </a:endParaRPr>
          </a:p>
        </p:txBody>
      </p:sp>
      <p:sp>
        <p:nvSpPr>
          <p:cNvPr id="3" name="Content Placeholder 2"/>
          <p:cNvSpPr>
            <a:spLocks noGrp="1"/>
          </p:cNvSpPr>
          <p:nvPr>
            <p:ph idx="1"/>
          </p:nvPr>
        </p:nvSpPr>
        <p:spPr>
          <a:xfrm>
            <a:off x="489397" y="1811155"/>
            <a:ext cx="10959921" cy="4545195"/>
          </a:xfrm>
        </p:spPr>
        <p:txBody>
          <a:bodyPr>
            <a:normAutofit/>
          </a:bodyPr>
          <a:lstStyle/>
          <a:p>
            <a:pPr>
              <a:lnSpc>
                <a:spcPct val="150000"/>
              </a:lnSpc>
            </a:pPr>
            <a:r>
              <a:rPr lang="fa-IR" sz="2500" dirty="0" smtClean="0">
                <a:cs typeface="B Yagut" pitchFamily="2" charset="-78"/>
              </a:rPr>
              <a:t>لثه متورم در دوران حاملگي مي تواند به شكل شدیدتري به عوامل محرك موضعي واكنش نشان دهد و برجستگي بزرگي را تشكیل دهد  که تومور حاملگي نامیده مي شود.</a:t>
            </a:r>
          </a:p>
          <a:p>
            <a:pPr>
              <a:lnSpc>
                <a:spcPct val="150000"/>
              </a:lnSpc>
            </a:pPr>
            <a:r>
              <a:rPr lang="fa-IR" sz="2500" dirty="0" smtClean="0">
                <a:cs typeface="B Yagut" pitchFamily="2" charset="-78"/>
              </a:rPr>
              <a:t>این برجستگی ها سرطاني نبوده و عموماً فاقد درد است ومعمولا پس از حاملگي برطرف مي شود.</a:t>
            </a:r>
            <a:endParaRPr lang="fa-IR" sz="2500" dirty="0">
              <a:cs typeface="B Yagut" pitchFamily="2" charset="-78"/>
            </a:endParaRPr>
          </a:p>
        </p:txBody>
      </p:sp>
      <p:pic>
        <p:nvPicPr>
          <p:cNvPr id="4098" name="Picture 2" descr="C:\Users\amir\Desktop\index.jpg"/>
          <p:cNvPicPr>
            <a:picLocks noChangeAspect="1" noChangeArrowheads="1"/>
          </p:cNvPicPr>
          <p:nvPr/>
        </p:nvPicPr>
        <p:blipFill>
          <a:blip r:embed="rId4" cstate="print"/>
          <a:srcRect/>
          <a:stretch>
            <a:fillRect/>
          </a:stretch>
        </p:blipFill>
        <p:spPr bwMode="auto">
          <a:xfrm>
            <a:off x="1495347" y="3852471"/>
            <a:ext cx="2941742" cy="2188564"/>
          </a:xfrm>
          <a:prstGeom prst="rect">
            <a:avLst/>
          </a:prstGeom>
          <a:noFill/>
        </p:spPr>
      </p:pic>
      <p:sp>
        <p:nvSpPr>
          <p:cNvPr id="5" name="Slide Number Placeholder 4"/>
          <p:cNvSpPr>
            <a:spLocks noGrp="1"/>
          </p:cNvSpPr>
          <p:nvPr>
            <p:ph type="sldNum" sz="quarter" idx="12"/>
          </p:nvPr>
        </p:nvSpPr>
        <p:spPr/>
        <p:txBody>
          <a:bodyPr/>
          <a:lstStyle/>
          <a:p>
            <a:fld id="{03B96216-2649-4CCC-9921-C95B8D35960D}" type="slidenum">
              <a:rPr lang="fa-IR" smtClean="0"/>
              <a:pPr/>
              <a:t>38</a:t>
            </a:fld>
            <a:endParaRPr lang="fa-IR"/>
          </a:p>
        </p:txBody>
      </p:sp>
      <p:pic>
        <p:nvPicPr>
          <p:cNvPr id="4" name="۳۳۷">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cstate="print"/>
          <a:stretch>
            <a:fillRect/>
          </a:stretch>
        </p:blipFill>
        <p:spPr>
          <a:xfrm>
            <a:off x="11353800" y="5631747"/>
            <a:ext cx="609600" cy="6096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Tm="24996"/>
    </mc:Choice>
    <mc:Fallback xmlns="">
      <p:transition spd="slow" advTm="2499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373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extLst mod="1">
    <p:ext uri="{E180D4A7-C9FB-4DFB-919C-405C955672EB}">
      <p14:showEvtLst xmlns:p14="http://schemas.microsoft.com/office/powerpoint/2010/main">
        <p14:playEvt time="1" objId="4"/>
        <p14:stopEvt time="23765" objId="4"/>
      </p14:showEvtLst>
    </p:ext>
  </p:extLs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fa-IR" sz="4000" dirty="0" smtClean="0">
                <a:cs typeface="B Yagut" pitchFamily="2" charset="-78"/>
              </a:rPr>
              <a:t>زمان انجام درمان هاي دندانپزشكي در بارداری</a:t>
            </a:r>
            <a:endParaRPr lang="fa-IR" sz="4000" dirty="0">
              <a:cs typeface="B Yagut" pitchFamily="2" charset="-78"/>
            </a:endParaRPr>
          </a:p>
        </p:txBody>
      </p:sp>
      <p:sp>
        <p:nvSpPr>
          <p:cNvPr id="3" name="Content Placeholder 2"/>
          <p:cNvSpPr>
            <a:spLocks noGrp="1"/>
          </p:cNvSpPr>
          <p:nvPr>
            <p:ph idx="1"/>
          </p:nvPr>
        </p:nvSpPr>
        <p:spPr/>
        <p:txBody>
          <a:bodyPr>
            <a:normAutofit/>
          </a:bodyPr>
          <a:lstStyle/>
          <a:p>
            <a:pPr>
              <a:lnSpc>
                <a:spcPct val="150000"/>
              </a:lnSpc>
              <a:buNone/>
            </a:pPr>
            <a:r>
              <a:rPr lang="fa-IR" sz="2500" dirty="0" smtClean="0">
                <a:cs typeface="B Yagut" pitchFamily="2" charset="-78"/>
              </a:rPr>
              <a:t>بهترین زمان جهت انجام درمان هاي دندانپزشكي سه ماهه دوم بارداري مي باشد.</a:t>
            </a:r>
          </a:p>
          <a:p>
            <a:pPr>
              <a:lnSpc>
                <a:spcPct val="150000"/>
              </a:lnSpc>
            </a:pPr>
            <a:r>
              <a:rPr lang="fa-IR" sz="2500" dirty="0" smtClean="0">
                <a:cs typeface="B Yagut" pitchFamily="2" charset="-78"/>
              </a:rPr>
              <a:t> سه ماهه اول : به دلیل حالت تهوع و استفراغ در مادر باردار  ، تشکیل بافت های بدن جنین و حساس بودن به تحریکات  بهتر است درمان هاي دندانپزشكي انجام نگیرد</a:t>
            </a:r>
            <a:r>
              <a:rPr lang="fa-IR" sz="2500" b="1" dirty="0" smtClean="0">
                <a:cs typeface="B Yagut" pitchFamily="2" charset="-78"/>
              </a:rPr>
              <a:t>.</a:t>
            </a:r>
            <a:endParaRPr lang="fa-IR" sz="2500" dirty="0" smtClean="0">
              <a:cs typeface="B Yagut" pitchFamily="2" charset="-78"/>
            </a:endParaRPr>
          </a:p>
          <a:p>
            <a:pPr>
              <a:lnSpc>
                <a:spcPct val="150000"/>
              </a:lnSpc>
            </a:pPr>
            <a:r>
              <a:rPr lang="fa-IR" sz="2500" dirty="0" smtClean="0">
                <a:cs typeface="B Yagut" pitchFamily="2" charset="-78"/>
              </a:rPr>
              <a:t>سه ماهه سوم: به دلیل افزایش وزن جنين، خانم باردار نمي تواند به مدت طولاني در حالت خوابیده به پشت روي صندلي دندانپزشكي قرار گيرد.</a:t>
            </a:r>
            <a:endParaRPr lang="fa-IR" sz="2500" dirty="0">
              <a:cs typeface="B Yagut" pitchFamily="2" charset="-78"/>
            </a:endParaRPr>
          </a:p>
        </p:txBody>
      </p:sp>
      <p:sp>
        <p:nvSpPr>
          <p:cNvPr id="4" name="Slide Number Placeholder 3"/>
          <p:cNvSpPr>
            <a:spLocks noGrp="1"/>
          </p:cNvSpPr>
          <p:nvPr>
            <p:ph type="sldNum" sz="quarter" idx="12"/>
          </p:nvPr>
        </p:nvSpPr>
        <p:spPr/>
        <p:txBody>
          <a:bodyPr/>
          <a:lstStyle/>
          <a:p>
            <a:fld id="{03B96216-2649-4CCC-9921-C95B8D35960D}" type="slidenum">
              <a:rPr lang="fa-IR" smtClean="0"/>
              <a:pPr/>
              <a:t>39</a:t>
            </a:fld>
            <a:endParaRPr lang="fa-IR"/>
          </a:p>
        </p:txBody>
      </p:sp>
      <p:pic>
        <p:nvPicPr>
          <p:cNvPr id="5" name="۳۳۹">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cstate="print"/>
          <a:stretch>
            <a:fillRect/>
          </a:stretch>
        </p:blipFill>
        <p:spPr>
          <a:xfrm>
            <a:off x="11161690" y="5657057"/>
            <a:ext cx="609600" cy="6096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Tm="36671"/>
    </mc:Choice>
    <mc:Fallback xmlns="">
      <p:transition spd="slow" advTm="3667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5968"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5"/>
                </p:tgtEl>
              </p:cMediaNode>
            </p:audio>
          </p:childTnLst>
        </p:cTn>
      </p:par>
    </p:tnLst>
  </p:timing>
  <p:extLst mod="1">
    <p:ext uri="{E180D4A7-C9FB-4DFB-919C-405C955672EB}">
      <p14:showEvtLst xmlns:p14="http://schemas.microsoft.com/office/powerpoint/2010/main">
        <p14:playEvt time="0" objId="5"/>
        <p14:stopEvt time="36002" objId="5"/>
      </p14:showEvtLst>
    </p:ext>
  </p:extLs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fa-IR" sz="4000" dirty="0" smtClean="0">
                <a:cs typeface="B Yagut" panose="00000400000000000000" pitchFamily="2" charset="-78"/>
              </a:rPr>
              <a:t>ادامه - اهداف آموزشی:</a:t>
            </a:r>
            <a:endParaRPr lang="fa-IR" sz="4000" dirty="0"/>
          </a:p>
        </p:txBody>
      </p:sp>
      <p:sp>
        <p:nvSpPr>
          <p:cNvPr id="3" name="Content Placeholder 2"/>
          <p:cNvSpPr>
            <a:spLocks noGrp="1"/>
          </p:cNvSpPr>
          <p:nvPr>
            <p:ph idx="1"/>
          </p:nvPr>
        </p:nvSpPr>
        <p:spPr>
          <a:xfrm>
            <a:off x="838200" y="1708879"/>
            <a:ext cx="10515600" cy="4796852"/>
          </a:xfrm>
        </p:spPr>
        <p:txBody>
          <a:bodyPr>
            <a:noAutofit/>
          </a:bodyPr>
          <a:lstStyle/>
          <a:p>
            <a:pPr>
              <a:lnSpc>
                <a:spcPct val="150000"/>
              </a:lnSpc>
              <a:buFont typeface="Wingdings" pitchFamily="2" charset="2"/>
              <a:buChar char="Ø"/>
            </a:pPr>
            <a:r>
              <a:rPr lang="fa-IR" sz="2700" dirty="0">
                <a:cs typeface="B Yagut" panose="00000400000000000000" pitchFamily="2" charset="-78"/>
              </a:rPr>
              <a:t> </a:t>
            </a:r>
            <a:r>
              <a:rPr lang="fa-IR" sz="2700" dirty="0" smtClean="0">
                <a:cs typeface="B Yagut" panose="00000400000000000000" pitchFamily="2" charset="-78"/>
              </a:rPr>
              <a:t>سندرم ششیشه شیر  و راههای پیشگیری از آن را شرح دهد. </a:t>
            </a:r>
          </a:p>
          <a:p>
            <a:pPr>
              <a:lnSpc>
                <a:spcPct val="150000"/>
              </a:lnSpc>
              <a:buFont typeface="Wingdings" pitchFamily="2" charset="2"/>
              <a:buChar char="Ø"/>
            </a:pPr>
            <a:r>
              <a:rPr lang="fa-IR" sz="2700" dirty="0" smtClean="0">
                <a:cs typeface="B Yagut" panose="00000400000000000000" pitchFamily="2" charset="-78"/>
              </a:rPr>
              <a:t>نحوه </a:t>
            </a:r>
            <a:r>
              <a:rPr lang="fa-IR" sz="2700" dirty="0">
                <a:cs typeface="B Yagut" panose="00000400000000000000" pitchFamily="2" charset="-78"/>
              </a:rPr>
              <a:t>مسواک کردن دندان </a:t>
            </a:r>
            <a:r>
              <a:rPr lang="fa-IR" sz="2700" dirty="0" smtClean="0">
                <a:cs typeface="B Yagut" panose="00000400000000000000" pitchFamily="2" charset="-78"/>
              </a:rPr>
              <a:t>در کودکان </a:t>
            </a:r>
            <a:r>
              <a:rPr lang="fa-IR" sz="2700" dirty="0">
                <a:cs typeface="B Yagut" panose="00000400000000000000" pitchFamily="2" charset="-78"/>
              </a:rPr>
              <a:t>1-2 سال را توضیح </a:t>
            </a:r>
            <a:r>
              <a:rPr lang="fa-IR" sz="2700" dirty="0" smtClean="0">
                <a:cs typeface="B Yagut" panose="00000400000000000000" pitchFamily="2" charset="-78"/>
              </a:rPr>
              <a:t>دهد.</a:t>
            </a:r>
          </a:p>
          <a:p>
            <a:pPr>
              <a:lnSpc>
                <a:spcPct val="150000"/>
              </a:lnSpc>
              <a:buFont typeface="Wingdings" pitchFamily="2" charset="2"/>
              <a:buChar char="Ø"/>
            </a:pPr>
            <a:r>
              <a:rPr lang="fa-IR" sz="2700" dirty="0" smtClean="0">
                <a:cs typeface="B Yagut" panose="00000400000000000000" pitchFamily="2" charset="-78"/>
              </a:rPr>
              <a:t>مراقبت های دهان دندان در کودکان 3-6  سال را بیان نماید.</a:t>
            </a:r>
          </a:p>
          <a:p>
            <a:pPr>
              <a:lnSpc>
                <a:spcPct val="150000"/>
              </a:lnSpc>
              <a:buFont typeface="Wingdings" pitchFamily="2" charset="2"/>
              <a:buChar char="Ø"/>
            </a:pPr>
            <a:r>
              <a:rPr lang="fa-IR" sz="2700" dirty="0" smtClean="0">
                <a:cs typeface="B Yagut" panose="00000400000000000000" pitchFamily="2" charset="-78"/>
              </a:rPr>
              <a:t>مراقبت های دهان دندان در کودکان6-14 سال را بیان نماید.</a:t>
            </a:r>
          </a:p>
          <a:p>
            <a:pPr>
              <a:lnSpc>
                <a:spcPct val="150000"/>
              </a:lnSpc>
              <a:buFont typeface="Wingdings" pitchFamily="2" charset="2"/>
              <a:buChar char="Ø"/>
            </a:pPr>
            <a:r>
              <a:rPr lang="fa-IR" sz="2700" dirty="0" smtClean="0">
                <a:cs typeface="B Yagut" panose="00000400000000000000" pitchFamily="2" charset="-78"/>
              </a:rPr>
              <a:t>مراقبت های دهان دندان در مادران باردار و شیرده را بیان نماید.</a:t>
            </a:r>
          </a:p>
          <a:p>
            <a:pPr>
              <a:lnSpc>
                <a:spcPct val="150000"/>
              </a:lnSpc>
              <a:buNone/>
            </a:pPr>
            <a:endParaRPr lang="fa-IR" sz="2700" dirty="0" smtClean="0">
              <a:cs typeface="B Yagut" panose="00000400000000000000" pitchFamily="2" charset="-78"/>
            </a:endParaRPr>
          </a:p>
        </p:txBody>
      </p:sp>
      <p:sp>
        <p:nvSpPr>
          <p:cNvPr id="4" name="Slide Number Placeholder 3"/>
          <p:cNvSpPr>
            <a:spLocks noGrp="1"/>
          </p:cNvSpPr>
          <p:nvPr>
            <p:ph type="sldNum" sz="quarter" idx="12"/>
          </p:nvPr>
        </p:nvSpPr>
        <p:spPr/>
        <p:txBody>
          <a:bodyPr/>
          <a:lstStyle/>
          <a:p>
            <a:fld id="{03B96216-2649-4CCC-9921-C95B8D35960D}" type="slidenum">
              <a:rPr lang="fa-IR" smtClean="0"/>
              <a:pPr/>
              <a:t>4</a:t>
            </a:fld>
            <a:endParaRPr lang="fa-IR"/>
          </a:p>
        </p:txBody>
      </p:sp>
      <p:pic>
        <p:nvPicPr>
          <p:cNvPr id="5" name="۳۰۴">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cstate="print"/>
          <a:stretch>
            <a:fillRect/>
          </a:stretch>
        </p:blipFill>
        <p:spPr>
          <a:xfrm>
            <a:off x="11238963" y="6051550"/>
            <a:ext cx="609600" cy="6096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Tm="27763"/>
    </mc:Choice>
    <mc:Fallback xmlns="">
      <p:transition spd="slow" advTm="2776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712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5"/>
                </p:tgtEl>
              </p:cMediaNode>
            </p:audio>
          </p:childTnLst>
        </p:cTn>
      </p:par>
    </p:tnLst>
  </p:timing>
  <p:extLst mod="1">
    <p:ext uri="{E180D4A7-C9FB-4DFB-919C-405C955672EB}">
      <p14:showEvtLst xmlns:p14="http://schemas.microsoft.com/office/powerpoint/2010/main">
        <p14:playEvt time="1" objId="5"/>
        <p14:stopEvt time="27153" objId="5"/>
      </p14:showEvtLst>
    </p:ext>
  </p:extLs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fa-IR" sz="4000" dirty="0" smtClean="0">
                <a:cs typeface="B Yagut" pitchFamily="2" charset="-78"/>
              </a:rPr>
              <a:t>خلاصه مطالب و نتیجه گیری:</a:t>
            </a:r>
            <a:endParaRPr lang="fa-IR" sz="4000" dirty="0">
              <a:cs typeface="B Yagut" pitchFamily="2" charset="-78"/>
            </a:endParaRPr>
          </a:p>
        </p:txBody>
      </p:sp>
      <p:sp>
        <p:nvSpPr>
          <p:cNvPr id="3" name="Content Placeholder 2"/>
          <p:cNvSpPr>
            <a:spLocks noGrp="1"/>
          </p:cNvSpPr>
          <p:nvPr>
            <p:ph idx="1"/>
          </p:nvPr>
        </p:nvSpPr>
        <p:spPr>
          <a:xfrm>
            <a:off x="592428" y="1439056"/>
            <a:ext cx="10761372" cy="5171605"/>
          </a:xfrm>
        </p:spPr>
        <p:txBody>
          <a:bodyPr>
            <a:noAutofit/>
          </a:bodyPr>
          <a:lstStyle/>
          <a:p>
            <a:pPr marL="0" indent="0">
              <a:lnSpc>
                <a:spcPct val="160000"/>
              </a:lnSpc>
              <a:buFont typeface="Wingdings" pitchFamily="2" charset="2"/>
              <a:buChar char="Ø"/>
            </a:pPr>
            <a:r>
              <a:rPr lang="fa-IR" sz="2500" dirty="0" smtClean="0">
                <a:cs typeface="B Yagut" pitchFamily="2" charset="-78"/>
              </a:rPr>
              <a:t>خدمات سطح اول برای کودکان زیر 3 سال شامل: آموزش بهداشت دهان و دندان،معاینه دهان و دندان وتوزیع مسواک انگشتی می باشد.</a:t>
            </a:r>
          </a:p>
          <a:p>
            <a:pPr marL="0" indent="0">
              <a:lnSpc>
                <a:spcPct val="160000"/>
              </a:lnSpc>
              <a:buFont typeface="Wingdings" pitchFamily="2" charset="2"/>
              <a:buChar char="Ø"/>
            </a:pPr>
            <a:r>
              <a:rPr lang="fa-IR" sz="2500" dirty="0" smtClean="0">
                <a:cs typeface="B Yagut" pitchFamily="2" charset="-78"/>
              </a:rPr>
              <a:t> سطح اول برای کودکان 3تا 6سال و 6تا 14سال شامل: آموزش بهداشت دهان و دندان،ارزیابی سالانه وضعیت سلامت دهان و دندان و وارنیش فلوراید هر شش ماه یکبار می باشد.</a:t>
            </a:r>
          </a:p>
          <a:p>
            <a:pPr marL="0" indent="0">
              <a:lnSpc>
                <a:spcPct val="160000"/>
              </a:lnSpc>
              <a:buFont typeface="Wingdings" pitchFamily="2" charset="2"/>
              <a:buChar char="Ø"/>
            </a:pPr>
            <a:r>
              <a:rPr lang="fa-IR" sz="2500" dirty="0" smtClean="0">
                <a:cs typeface="B Yagut" pitchFamily="2" charset="-78"/>
              </a:rPr>
              <a:t>خدمات سطح اول برای مادران باردار و شیرده شامل: آموزش بهداشت دهان و دندان و ارزیابی سلامت دهان و دندان می باشد.</a:t>
            </a:r>
          </a:p>
        </p:txBody>
      </p:sp>
      <p:sp>
        <p:nvSpPr>
          <p:cNvPr id="4" name="Slide Number Placeholder 3"/>
          <p:cNvSpPr>
            <a:spLocks noGrp="1"/>
          </p:cNvSpPr>
          <p:nvPr>
            <p:ph type="sldNum" sz="quarter" idx="12"/>
          </p:nvPr>
        </p:nvSpPr>
        <p:spPr/>
        <p:txBody>
          <a:bodyPr/>
          <a:lstStyle/>
          <a:p>
            <a:fld id="{03B96216-2649-4CCC-9921-C95B8D35960D}" type="slidenum">
              <a:rPr lang="fa-IR" smtClean="0"/>
              <a:pPr/>
              <a:t>40</a:t>
            </a:fld>
            <a:endParaRPr lang="fa-IR"/>
          </a:p>
        </p:txBody>
      </p:sp>
      <p:pic>
        <p:nvPicPr>
          <p:cNvPr id="5" name="۳۴۰">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cstate="print"/>
          <a:stretch>
            <a:fillRect/>
          </a:stretch>
        </p:blipFill>
        <p:spPr>
          <a:xfrm>
            <a:off x="10955628" y="5746750"/>
            <a:ext cx="609600" cy="6096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Tm="38310"/>
    </mc:Choice>
    <mc:Fallback xmlns="">
      <p:transition spd="slow" advTm="3831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7268"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5"/>
                </p:tgtEl>
              </p:cMediaNode>
            </p:audio>
          </p:childTnLst>
        </p:cTn>
      </p:par>
    </p:tnLst>
  </p:timing>
  <p:extLst mod="1">
    <p:ext uri="{E180D4A7-C9FB-4DFB-919C-405C955672EB}">
      <p14:showEvtLst xmlns:p14="http://schemas.microsoft.com/office/powerpoint/2010/main">
        <p14:playEvt time="1" objId="5"/>
        <p14:stopEvt time="37297" objId="5"/>
      </p14:showEvtLst>
    </p:ext>
  </p:extLs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fa-IR" sz="4000" dirty="0" smtClean="0">
                <a:cs typeface="B Yagut" pitchFamily="2" charset="-78"/>
              </a:rPr>
              <a:t>پرسش و تمرین:</a:t>
            </a:r>
            <a:endParaRPr lang="fa-IR" sz="4000" dirty="0">
              <a:cs typeface="B Yagut" pitchFamily="2" charset="-78"/>
            </a:endParaRPr>
          </a:p>
        </p:txBody>
      </p:sp>
      <p:sp>
        <p:nvSpPr>
          <p:cNvPr id="3" name="Content Placeholder 2"/>
          <p:cNvSpPr>
            <a:spLocks noGrp="1"/>
          </p:cNvSpPr>
          <p:nvPr>
            <p:ph idx="1"/>
          </p:nvPr>
        </p:nvSpPr>
        <p:spPr/>
        <p:txBody>
          <a:bodyPr>
            <a:normAutofit/>
          </a:bodyPr>
          <a:lstStyle/>
          <a:p>
            <a:pPr marL="514350" indent="-514350">
              <a:lnSpc>
                <a:spcPct val="150000"/>
              </a:lnSpc>
              <a:buFont typeface="+mj-lt"/>
              <a:buAutoNum type="arabicPeriod"/>
            </a:pPr>
            <a:r>
              <a:rPr lang="ar-SA" sz="2500" dirty="0" smtClean="0">
                <a:cs typeface="B Yagut" pitchFamily="2" charset="-78"/>
              </a:rPr>
              <a:t>دلایل افزایش میزان پوسیدگی دندان دردوران بارداری </a:t>
            </a:r>
            <a:r>
              <a:rPr lang="fa-IR" sz="2500" dirty="0" smtClean="0">
                <a:cs typeface="B Yagut" pitchFamily="2" charset="-78"/>
              </a:rPr>
              <a:t>چیست؟</a:t>
            </a:r>
          </a:p>
          <a:p>
            <a:pPr marL="514350" indent="-514350">
              <a:lnSpc>
                <a:spcPct val="150000"/>
              </a:lnSpc>
              <a:buFont typeface="+mj-lt"/>
              <a:buAutoNum type="arabicPeriod"/>
            </a:pPr>
            <a:r>
              <a:rPr lang="fa-IR" sz="2500" dirty="0" smtClean="0">
                <a:cs typeface="B Yagut" pitchFamily="2" charset="-78"/>
              </a:rPr>
              <a:t>ب</a:t>
            </a:r>
            <a:r>
              <a:rPr lang="ar-SA" sz="2500" dirty="0" smtClean="0">
                <a:cs typeface="B Yagut" pitchFamily="2" charset="-78"/>
              </a:rPr>
              <a:t>هترین کار برای کمک به رویش دندان چیست</a:t>
            </a:r>
            <a:r>
              <a:rPr lang="fa-IR" sz="2500" dirty="0" smtClean="0">
                <a:cs typeface="B Yagut" pitchFamily="2" charset="-78"/>
              </a:rPr>
              <a:t>؟</a:t>
            </a:r>
          </a:p>
          <a:p>
            <a:pPr marL="514350" indent="-514350">
              <a:lnSpc>
                <a:spcPct val="150000"/>
              </a:lnSpc>
              <a:buFont typeface="+mj-lt"/>
              <a:buAutoNum type="arabicPeriod"/>
            </a:pPr>
            <a:r>
              <a:rPr lang="ar-SA" sz="2500" dirty="0" smtClean="0">
                <a:cs typeface="B Yagut" pitchFamily="2" charset="-78"/>
              </a:rPr>
              <a:t>سندرم شیشه شیرچیست</a:t>
            </a:r>
            <a:r>
              <a:rPr lang="fa-IR" sz="2500" dirty="0" smtClean="0">
                <a:cs typeface="B Yagut" pitchFamily="2" charset="-78"/>
              </a:rPr>
              <a:t> و چگونه می توان از بروز آن جلوگیری نمود؟</a:t>
            </a:r>
          </a:p>
          <a:p>
            <a:pPr marL="514350" indent="-514350">
              <a:lnSpc>
                <a:spcPct val="150000"/>
              </a:lnSpc>
              <a:buFont typeface="+mj-lt"/>
              <a:buAutoNum type="arabicPeriod"/>
            </a:pPr>
            <a:r>
              <a:rPr lang="ar-SA" sz="2500" dirty="0" smtClean="0">
                <a:cs typeface="B Yagut" pitchFamily="2" charset="-78"/>
              </a:rPr>
              <a:t>چرا خوردن غذاهای سفت وحاوی فیبر برای دندان های کودک مفید است</a:t>
            </a:r>
            <a:r>
              <a:rPr lang="fa-IR" sz="2500" dirty="0" smtClean="0">
                <a:cs typeface="B Yagut" pitchFamily="2" charset="-78"/>
              </a:rPr>
              <a:t>؟</a:t>
            </a:r>
          </a:p>
          <a:p>
            <a:pPr marL="514350" indent="-514350">
              <a:lnSpc>
                <a:spcPct val="150000"/>
              </a:lnSpc>
              <a:buFont typeface="+mj-lt"/>
              <a:buAutoNum type="arabicPeriod"/>
            </a:pPr>
            <a:r>
              <a:rPr lang="fa-IR" sz="2500" dirty="0" smtClean="0">
                <a:cs typeface="B Yagut" pitchFamily="2" charset="-78"/>
              </a:rPr>
              <a:t>نحوه ی مسواك کردن دندان کودکان 3-6 سال را توضیح دهید.</a:t>
            </a:r>
          </a:p>
          <a:p>
            <a:pPr marL="514350" indent="-514350">
              <a:lnSpc>
                <a:spcPct val="150000"/>
              </a:lnSpc>
              <a:buFont typeface="+mj-lt"/>
              <a:buAutoNum type="arabicPeriod"/>
            </a:pPr>
            <a:r>
              <a:rPr lang="fa-IR" sz="2500" dirty="0">
                <a:cs typeface="B Yagut" pitchFamily="2" charset="-78"/>
              </a:rPr>
              <a:t>علل افزایش پوسیدگی دندان در </a:t>
            </a:r>
            <a:r>
              <a:rPr lang="fa-IR" sz="2500" dirty="0" smtClean="0">
                <a:cs typeface="B Yagut" pitchFamily="2" charset="-78"/>
              </a:rPr>
              <a:t>بارداری را چیست؟</a:t>
            </a:r>
            <a:endParaRPr lang="fa-IR" sz="2500" dirty="0">
              <a:cs typeface="B Yagut" pitchFamily="2" charset="-78"/>
            </a:endParaRPr>
          </a:p>
          <a:p>
            <a:pPr marL="514350" indent="-514350">
              <a:lnSpc>
                <a:spcPct val="150000"/>
              </a:lnSpc>
              <a:buFont typeface="+mj-lt"/>
              <a:buAutoNum type="arabicPeriod"/>
            </a:pPr>
            <a:endParaRPr lang="fa-IR" sz="2500" dirty="0" smtClean="0">
              <a:cs typeface="B Yagut" pitchFamily="2" charset="-78"/>
            </a:endParaRPr>
          </a:p>
          <a:p>
            <a:pPr marL="514350" indent="-514350">
              <a:lnSpc>
                <a:spcPct val="150000"/>
              </a:lnSpc>
              <a:buFont typeface="+mj-lt"/>
              <a:buAutoNum type="arabicPeriod"/>
            </a:pPr>
            <a:endParaRPr lang="fa-IR" sz="2500" dirty="0">
              <a:cs typeface="B Yagut" pitchFamily="2" charset="-78"/>
            </a:endParaRPr>
          </a:p>
        </p:txBody>
      </p:sp>
      <p:sp>
        <p:nvSpPr>
          <p:cNvPr id="4" name="Slide Number Placeholder 3"/>
          <p:cNvSpPr>
            <a:spLocks noGrp="1"/>
          </p:cNvSpPr>
          <p:nvPr>
            <p:ph type="sldNum" sz="quarter" idx="12"/>
          </p:nvPr>
        </p:nvSpPr>
        <p:spPr/>
        <p:txBody>
          <a:bodyPr/>
          <a:lstStyle/>
          <a:p>
            <a:fld id="{03B96216-2649-4CCC-9921-C95B8D35960D}" type="slidenum">
              <a:rPr lang="fa-IR" smtClean="0"/>
              <a:pPr/>
              <a:t>41</a:t>
            </a:fld>
            <a:endParaRPr lang="fa-IR"/>
          </a:p>
        </p:txBody>
      </p:sp>
    </p:spTree>
  </p:cSld>
  <p:clrMapOvr>
    <a:masterClrMapping/>
  </p:clrMapOvr>
  <mc:AlternateContent xmlns:mc="http://schemas.openxmlformats.org/markup-compatibility/2006" xmlns:p14="http://schemas.microsoft.com/office/powerpoint/2010/main">
    <mc:Choice Requires="p14">
      <p:transition spd="slow" p14:dur="2000" advTm="4174"/>
    </mc:Choice>
    <mc:Fallback xmlns="">
      <p:transition spd="slow" advTm="4174"/>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fa-IR" sz="4000" dirty="0" smtClean="0">
                <a:cs typeface="B Yagut" pitchFamily="2" charset="-78"/>
              </a:rPr>
              <a:t>فهرست منابع:</a:t>
            </a:r>
            <a:endParaRPr lang="fa-IR" sz="4000" dirty="0"/>
          </a:p>
        </p:txBody>
      </p:sp>
      <p:sp>
        <p:nvSpPr>
          <p:cNvPr id="3" name="Content Placeholder 2"/>
          <p:cNvSpPr>
            <a:spLocks noGrp="1"/>
          </p:cNvSpPr>
          <p:nvPr>
            <p:ph idx="1"/>
          </p:nvPr>
        </p:nvSpPr>
        <p:spPr/>
        <p:txBody>
          <a:bodyPr/>
          <a:lstStyle/>
          <a:p>
            <a:pPr>
              <a:lnSpc>
                <a:spcPct val="150000"/>
              </a:lnSpc>
              <a:buFont typeface="Wingdings" panose="05000000000000000000" pitchFamily="2" charset="2"/>
              <a:buChar char="Ø"/>
            </a:pPr>
            <a:r>
              <a:rPr lang="fa-IR" dirty="0" smtClean="0">
                <a:cs typeface="B Yagut" panose="00000400000000000000" pitchFamily="2" charset="-78"/>
              </a:rPr>
              <a:t>دانستنی های  سلامت دهان دندان ویژه معلمین و مراقبین سلامت سال 1394</a:t>
            </a:r>
          </a:p>
          <a:p>
            <a:pPr>
              <a:lnSpc>
                <a:spcPct val="150000"/>
              </a:lnSpc>
              <a:buFont typeface="Wingdings" panose="05000000000000000000" pitchFamily="2" charset="2"/>
              <a:buChar char="Ø"/>
            </a:pPr>
            <a:r>
              <a:rPr lang="fa-IR" dirty="0" smtClean="0">
                <a:cs typeface="B Yagut" panose="00000400000000000000" pitchFamily="2" charset="-78"/>
              </a:rPr>
              <a:t>کتاب سلامت دهان دندان ویژه بهورزان سال 1384</a:t>
            </a:r>
          </a:p>
          <a:p>
            <a:pPr>
              <a:lnSpc>
                <a:spcPct val="150000"/>
              </a:lnSpc>
              <a:buFont typeface="Wingdings" panose="05000000000000000000" pitchFamily="2" charset="2"/>
              <a:buChar char="Ø"/>
            </a:pPr>
            <a:r>
              <a:rPr lang="fa-IR" dirty="0" smtClean="0">
                <a:cs typeface="B Yagut" panose="00000400000000000000" pitchFamily="2" charset="-78"/>
              </a:rPr>
              <a:t>مراقبت های ادغام یافته کودک سالم –غیر پزشک-سال 1395</a:t>
            </a:r>
          </a:p>
          <a:p>
            <a:pPr>
              <a:lnSpc>
                <a:spcPct val="150000"/>
              </a:lnSpc>
              <a:buFont typeface="Wingdings" panose="05000000000000000000" pitchFamily="2" charset="2"/>
              <a:buChar char="Ø"/>
            </a:pPr>
            <a:r>
              <a:rPr lang="fa-IR" dirty="0">
                <a:cs typeface="B Yagut" panose="00000400000000000000" pitchFamily="2" charset="-78"/>
              </a:rPr>
              <a:t>مراقبت های ادغام </a:t>
            </a:r>
            <a:r>
              <a:rPr lang="fa-IR" dirty="0" smtClean="0">
                <a:cs typeface="B Yagut" panose="00000400000000000000" pitchFamily="2" charset="-78"/>
              </a:rPr>
              <a:t>یافته سلامت مادران سال 1395</a:t>
            </a:r>
          </a:p>
          <a:p>
            <a:pPr>
              <a:buNone/>
            </a:pPr>
            <a:endParaRPr lang="fa-IR" dirty="0"/>
          </a:p>
        </p:txBody>
      </p:sp>
      <p:sp>
        <p:nvSpPr>
          <p:cNvPr id="4" name="Slide Number Placeholder 3"/>
          <p:cNvSpPr>
            <a:spLocks noGrp="1"/>
          </p:cNvSpPr>
          <p:nvPr>
            <p:ph type="sldNum" sz="quarter" idx="12"/>
          </p:nvPr>
        </p:nvSpPr>
        <p:spPr/>
        <p:txBody>
          <a:bodyPr/>
          <a:lstStyle/>
          <a:p>
            <a:fld id="{03B96216-2649-4CCC-9921-C95B8D35960D}" type="slidenum">
              <a:rPr lang="fa-IR" smtClean="0"/>
              <a:pPr/>
              <a:t>42</a:t>
            </a:fld>
            <a:endParaRPr lang="fa-IR"/>
          </a:p>
        </p:txBody>
      </p:sp>
    </p:spTree>
  </p:cSld>
  <p:clrMapOvr>
    <a:masterClrMapping/>
  </p:clrMapOvr>
  <mc:AlternateContent xmlns:mc="http://schemas.openxmlformats.org/markup-compatibility/2006" xmlns:p14="http://schemas.microsoft.com/office/powerpoint/2010/main">
    <mc:Choice Requires="p14">
      <p:transition spd="slow" p14:dur="2000" advTm="3385"/>
    </mc:Choice>
    <mc:Fallback xmlns="">
      <p:transition spd="slow" advTm="3385"/>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838200" y="365124"/>
            <a:ext cx="10515600" cy="5660921"/>
          </a:xfrm>
        </p:spPr>
        <p:txBody>
          <a:bodyPr>
            <a:normAutofit/>
          </a:bodyPr>
          <a:lstStyle/>
          <a:p>
            <a:r>
              <a:rPr lang="fa-IR" sz="2500" dirty="0" smtClean="0">
                <a:cs typeface="B Yagut" pitchFamily="2" charset="-78"/>
              </a:rPr>
              <a:t>لطفا نظرات و پیشنهادات خود پیرامون این بسته آموزشی را به آدرس ذیل ارسال کنید.</a:t>
            </a:r>
            <a:br>
              <a:rPr lang="fa-IR" sz="2500" dirty="0" smtClean="0">
                <a:cs typeface="B Yagut" pitchFamily="2" charset="-78"/>
              </a:rPr>
            </a:br>
            <a:r>
              <a:rPr lang="fa-IR" sz="2500" dirty="0" smtClean="0">
                <a:cs typeface="B Yagut" pitchFamily="2" charset="-78"/>
              </a:rPr>
              <a:t/>
            </a:r>
            <a:br>
              <a:rPr lang="fa-IR" sz="2500" dirty="0" smtClean="0">
                <a:cs typeface="B Yagut" pitchFamily="2" charset="-78"/>
              </a:rPr>
            </a:br>
            <a:r>
              <a:rPr lang="fa-IR" sz="2500" dirty="0" smtClean="0">
                <a:cs typeface="B Yagut" pitchFamily="2" charset="-78"/>
              </a:rPr>
              <a:t/>
            </a:r>
            <a:br>
              <a:rPr lang="fa-IR" sz="2500" dirty="0" smtClean="0">
                <a:cs typeface="B Yagut" pitchFamily="2" charset="-78"/>
              </a:rPr>
            </a:br>
            <a:r>
              <a:rPr lang="fa-IR" sz="2500" dirty="0" smtClean="0">
                <a:cs typeface="B Yagut" pitchFamily="2" charset="-78"/>
              </a:rPr>
              <a:t>دانشگاه علوم پزشکی و خدمات بهداشتی درمانی زنجان</a:t>
            </a:r>
            <a:br>
              <a:rPr lang="fa-IR" sz="2500" dirty="0" smtClean="0">
                <a:cs typeface="B Yagut" pitchFamily="2" charset="-78"/>
              </a:rPr>
            </a:br>
            <a:r>
              <a:rPr lang="fa-IR" sz="2500" dirty="0" smtClean="0">
                <a:cs typeface="B Yagut" pitchFamily="2" charset="-78"/>
              </a:rPr>
              <a:t/>
            </a:r>
            <a:br>
              <a:rPr lang="fa-IR" sz="2500" dirty="0" smtClean="0">
                <a:cs typeface="B Yagut" pitchFamily="2" charset="-78"/>
              </a:rPr>
            </a:br>
            <a:r>
              <a:rPr lang="fa-IR" sz="2500" dirty="0" smtClean="0">
                <a:cs typeface="B Yagut" pitchFamily="2" charset="-78"/>
              </a:rPr>
              <a:t>یا</a:t>
            </a:r>
            <a:br>
              <a:rPr lang="fa-IR" sz="2500" dirty="0" smtClean="0">
                <a:cs typeface="B Yagut" pitchFamily="2" charset="-78"/>
              </a:rPr>
            </a:br>
            <a:r>
              <a:rPr lang="fa-IR" sz="2500" dirty="0" smtClean="0">
                <a:cs typeface="B Yagut" pitchFamily="2" charset="-78"/>
              </a:rPr>
              <a:t/>
            </a:r>
            <a:br>
              <a:rPr lang="fa-IR" sz="2500" dirty="0" smtClean="0">
                <a:cs typeface="B Yagut" pitchFamily="2" charset="-78"/>
              </a:rPr>
            </a:br>
            <a:r>
              <a:rPr lang="fa-IR" sz="2500" dirty="0" smtClean="0">
                <a:cs typeface="B Yagut" pitchFamily="2" charset="-78"/>
              </a:rPr>
              <a:t>پست الکترونیک </a:t>
            </a:r>
            <a:r>
              <a:rPr lang="en-US" sz="2500" smtClean="0">
                <a:cs typeface="B Yagut" pitchFamily="2" charset="-78"/>
              </a:rPr>
              <a:t>mahneshanf@gmail.com </a:t>
            </a:r>
            <a:r>
              <a:rPr lang="fa-IR" sz="3200" dirty="0" smtClean="0">
                <a:cs typeface="B Yagut" pitchFamily="2" charset="-78"/>
              </a:rPr>
              <a:t/>
            </a:r>
            <a:br>
              <a:rPr lang="fa-IR" sz="3200" dirty="0" smtClean="0">
                <a:cs typeface="B Yagut" pitchFamily="2" charset="-78"/>
              </a:rPr>
            </a:br>
            <a:endParaRPr lang="fa-IR" sz="3200" dirty="0">
              <a:cs typeface="B Yagut" pitchFamily="2" charset="-78"/>
            </a:endParaRPr>
          </a:p>
        </p:txBody>
      </p:sp>
      <p:sp>
        <p:nvSpPr>
          <p:cNvPr id="3" name="Slide Number Placeholder 2"/>
          <p:cNvSpPr>
            <a:spLocks noGrp="1"/>
          </p:cNvSpPr>
          <p:nvPr>
            <p:ph type="sldNum" sz="quarter" idx="12"/>
          </p:nvPr>
        </p:nvSpPr>
        <p:spPr/>
        <p:txBody>
          <a:bodyPr/>
          <a:lstStyle/>
          <a:p>
            <a:fld id="{03B96216-2649-4CCC-9921-C95B8D35960D}" type="slidenum">
              <a:rPr lang="fa-IR" smtClean="0"/>
              <a:pPr/>
              <a:t>43</a:t>
            </a:fld>
            <a:endParaRPr lang="fa-IR"/>
          </a:p>
        </p:txBody>
      </p:sp>
    </p:spTree>
  </p:cSld>
  <p:clrMapOvr>
    <a:masterClrMapping/>
  </p:clrMapOvr>
  <mc:AlternateContent xmlns:mc="http://schemas.openxmlformats.org/markup-compatibility/2006" xmlns:p14="http://schemas.microsoft.com/office/powerpoint/2010/main">
    <mc:Choice Requires="p14">
      <p:transition spd="slow" p14:dur="2000" advTm="1941"/>
    </mc:Choice>
    <mc:Fallback xmlns="">
      <p:transition spd="slow" advTm="1941"/>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dirty="0" smtClean="0">
                <a:cs typeface="B Yagut" panose="00000400000000000000" pitchFamily="2" charset="-78"/>
              </a:rPr>
              <a:t>فهرست عناوین:</a:t>
            </a:r>
            <a:endParaRPr lang="fa-IR" dirty="0">
              <a:cs typeface="B Yagut" panose="00000400000000000000" pitchFamily="2" charset="-78"/>
            </a:endParaRPr>
          </a:p>
        </p:txBody>
      </p:sp>
      <p:sp>
        <p:nvSpPr>
          <p:cNvPr id="3" name="Content Placeholder 2"/>
          <p:cNvSpPr>
            <a:spLocks noGrp="1"/>
          </p:cNvSpPr>
          <p:nvPr>
            <p:ph idx="1"/>
          </p:nvPr>
        </p:nvSpPr>
        <p:spPr>
          <a:xfrm>
            <a:off x="838200" y="1468192"/>
            <a:ext cx="10515600" cy="4708771"/>
          </a:xfrm>
        </p:spPr>
        <p:txBody>
          <a:bodyPr>
            <a:normAutofit lnSpcReduction="10000"/>
          </a:bodyPr>
          <a:lstStyle/>
          <a:p>
            <a:pPr>
              <a:lnSpc>
                <a:spcPct val="150000"/>
              </a:lnSpc>
              <a:buFont typeface="Wingdings" panose="05000000000000000000" pitchFamily="2" charset="2"/>
              <a:buChar char="Ø"/>
            </a:pPr>
            <a:r>
              <a:rPr lang="fa-IR" sz="2500" dirty="0" smtClean="0">
                <a:cs typeface="B Yagut" pitchFamily="2" charset="-78"/>
              </a:rPr>
              <a:t>مقدمه</a:t>
            </a:r>
          </a:p>
          <a:p>
            <a:pPr>
              <a:lnSpc>
                <a:spcPct val="150000"/>
              </a:lnSpc>
              <a:buFont typeface="Wingdings" panose="05000000000000000000" pitchFamily="2" charset="2"/>
              <a:buChar char="Ø"/>
            </a:pPr>
            <a:r>
              <a:rPr lang="fa-IR" sz="2500" dirty="0" smtClean="0">
                <a:cs typeface="B Yagut" pitchFamily="2" charset="-78"/>
              </a:rPr>
              <a:t>گروه های هدف در برنامه  بهداشت دهان و دندان</a:t>
            </a:r>
          </a:p>
          <a:p>
            <a:pPr>
              <a:lnSpc>
                <a:spcPct val="150000"/>
              </a:lnSpc>
              <a:buFont typeface="Wingdings" panose="05000000000000000000" pitchFamily="2" charset="2"/>
              <a:buChar char="Ø"/>
            </a:pPr>
            <a:r>
              <a:rPr lang="fa-IR" sz="2500" dirty="0" smtClean="0">
                <a:cs typeface="B Yagut" pitchFamily="2" charset="-78"/>
              </a:rPr>
              <a:t>شکاف کام ولب و دندان نوزادی در نوزادان</a:t>
            </a:r>
          </a:p>
          <a:p>
            <a:pPr>
              <a:lnSpc>
                <a:spcPct val="150000"/>
              </a:lnSpc>
              <a:buFont typeface="Wingdings" panose="05000000000000000000" pitchFamily="2" charset="2"/>
              <a:buChar char="Ø"/>
            </a:pPr>
            <a:r>
              <a:rPr lang="fa-IR" sz="2500" dirty="0" smtClean="0">
                <a:cs typeface="B Yagut" pitchFamily="2" charset="-78"/>
              </a:rPr>
              <a:t>علائم رویش دندان و راههای کاهش درد ناشی از آن</a:t>
            </a:r>
          </a:p>
          <a:p>
            <a:pPr>
              <a:lnSpc>
                <a:spcPct val="150000"/>
              </a:lnSpc>
              <a:buFont typeface="Wingdings" panose="05000000000000000000" pitchFamily="2" charset="2"/>
              <a:buChar char="Ø"/>
            </a:pPr>
            <a:r>
              <a:rPr lang="fa-IR" sz="2500" dirty="0" smtClean="0">
                <a:cs typeface="B Yagut" pitchFamily="2" charset="-78"/>
              </a:rPr>
              <a:t>نحوه تمیز کردن لثه و دندان های شیرخوار </a:t>
            </a:r>
          </a:p>
          <a:p>
            <a:pPr>
              <a:lnSpc>
                <a:spcPct val="150000"/>
              </a:lnSpc>
              <a:buFont typeface="Wingdings" panose="05000000000000000000" pitchFamily="2" charset="2"/>
              <a:buChar char="Ø"/>
            </a:pPr>
            <a:r>
              <a:rPr lang="fa-IR" sz="2500" dirty="0" smtClean="0">
                <a:cs typeface="B Yagut" pitchFamily="2" charset="-78"/>
              </a:rPr>
              <a:t>سندرم شیشه شیر  و راههای پیشگیری از آن </a:t>
            </a:r>
          </a:p>
          <a:p>
            <a:pPr>
              <a:lnSpc>
                <a:spcPct val="150000"/>
              </a:lnSpc>
              <a:buFont typeface="Wingdings" panose="05000000000000000000" pitchFamily="2" charset="2"/>
              <a:buChar char="Ø"/>
            </a:pPr>
            <a:r>
              <a:rPr lang="fa-IR" sz="2500" dirty="0" smtClean="0">
                <a:cs typeface="B Yagut" pitchFamily="2" charset="-78"/>
              </a:rPr>
              <a:t>نحوه مسواک کردن دندان کودکان 1-2 سال</a:t>
            </a:r>
            <a:endParaRPr lang="fa-IR" sz="2500" dirty="0">
              <a:cs typeface="B Yagut" pitchFamily="2" charset="-78"/>
            </a:endParaRPr>
          </a:p>
        </p:txBody>
      </p:sp>
      <p:sp>
        <p:nvSpPr>
          <p:cNvPr id="4" name="Slide Number Placeholder 3"/>
          <p:cNvSpPr>
            <a:spLocks noGrp="1"/>
          </p:cNvSpPr>
          <p:nvPr>
            <p:ph type="sldNum" sz="quarter" idx="12"/>
          </p:nvPr>
        </p:nvSpPr>
        <p:spPr/>
        <p:txBody>
          <a:bodyPr/>
          <a:lstStyle/>
          <a:p>
            <a:fld id="{03B96216-2649-4CCC-9921-C95B8D35960D}" type="slidenum">
              <a:rPr lang="fa-IR" smtClean="0"/>
              <a:pPr/>
              <a:t>5</a:t>
            </a:fld>
            <a:endParaRPr lang="fa-IR"/>
          </a:p>
        </p:txBody>
      </p:sp>
      <p:pic>
        <p:nvPicPr>
          <p:cNvPr id="6" name="1.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199222" y="5929312"/>
            <a:ext cx="609600" cy="609600"/>
          </a:xfrm>
          <a:prstGeom prst="rect">
            <a:avLst/>
          </a:prstGeom>
        </p:spPr>
      </p:pic>
    </p:spTree>
    <p:extLst>
      <p:ext uri="{BB962C8B-B14F-4D97-AF65-F5344CB8AC3E}">
        <p14:creationId xmlns:p14="http://schemas.microsoft.com/office/powerpoint/2010/main" val="1357908668"/>
      </p:ext>
    </p:extLst>
  </p:cSld>
  <p:clrMapOvr>
    <a:masterClrMapping/>
  </p:clrMapOvr>
  <mc:AlternateContent xmlns:mc="http://schemas.openxmlformats.org/markup-compatibility/2006" xmlns:p14="http://schemas.microsoft.com/office/powerpoint/2010/main">
    <mc:Choice Requires="p14">
      <p:transition spd="slow" p14:dur="2000" advTm="35266"/>
    </mc:Choice>
    <mc:Fallback xmlns="">
      <p:transition spd="slow" advTm="3526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4620"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6"/>
                </p:tgtEl>
              </p:cMediaNode>
            </p:audio>
          </p:childTnLst>
        </p:cTn>
      </p:par>
    </p:tnLst>
  </p:timing>
  <p:extLst mod="1">
    <p:ext uri="{E180D4A7-C9FB-4DFB-919C-405C955672EB}">
      <p14:showEvtLst xmlns:p14="http://schemas.microsoft.com/office/powerpoint/2010/main">
        <p14:playEvt time="0" objId="6"/>
        <p14:stopEvt time="34655" objId="6"/>
      </p14:showEvtLst>
    </p:ext>
  </p:extLs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fa-IR" sz="4000" dirty="0" smtClean="0">
                <a:cs typeface="B Yagut" panose="00000400000000000000" pitchFamily="2" charset="-78"/>
              </a:rPr>
              <a:t>ادامه - فهرست عناوین:</a:t>
            </a:r>
            <a:endParaRPr lang="fa-IR" sz="4000" dirty="0">
              <a:cs typeface="B Yagut" pitchFamily="2" charset="-78"/>
            </a:endParaRPr>
          </a:p>
        </p:txBody>
      </p:sp>
      <p:sp>
        <p:nvSpPr>
          <p:cNvPr id="3" name="Content Placeholder 2"/>
          <p:cNvSpPr>
            <a:spLocks noGrp="1"/>
          </p:cNvSpPr>
          <p:nvPr>
            <p:ph idx="1"/>
          </p:nvPr>
        </p:nvSpPr>
        <p:spPr>
          <a:xfrm>
            <a:off x="838200" y="1603948"/>
            <a:ext cx="10515600" cy="5051685"/>
          </a:xfrm>
        </p:spPr>
        <p:txBody>
          <a:bodyPr>
            <a:noAutofit/>
          </a:bodyPr>
          <a:lstStyle/>
          <a:p>
            <a:pPr>
              <a:lnSpc>
                <a:spcPct val="150000"/>
              </a:lnSpc>
              <a:buFont typeface="Wingdings" panose="05000000000000000000" pitchFamily="2" charset="2"/>
              <a:buChar char="Ø"/>
            </a:pPr>
            <a:r>
              <a:rPr lang="fa-IR" dirty="0" smtClean="0">
                <a:cs typeface="B Yagut" panose="00000400000000000000" pitchFamily="2" charset="-78"/>
              </a:rPr>
              <a:t>مراقبت های دهان و دندان در کودکان 3-6  سال</a:t>
            </a:r>
          </a:p>
          <a:p>
            <a:pPr>
              <a:lnSpc>
                <a:spcPct val="150000"/>
              </a:lnSpc>
              <a:buFont typeface="Wingdings" panose="05000000000000000000" pitchFamily="2" charset="2"/>
              <a:buChar char="Ø"/>
            </a:pPr>
            <a:r>
              <a:rPr lang="fa-IR" dirty="0" smtClean="0">
                <a:cs typeface="B Yagut" panose="00000400000000000000" pitchFamily="2" charset="-78"/>
              </a:rPr>
              <a:t>مراقبت های دهان و دندان در کودکان6-14 سال</a:t>
            </a:r>
          </a:p>
          <a:p>
            <a:pPr>
              <a:lnSpc>
                <a:spcPct val="150000"/>
              </a:lnSpc>
              <a:buFont typeface="Wingdings" panose="05000000000000000000" pitchFamily="2" charset="2"/>
              <a:buChar char="Ø"/>
            </a:pPr>
            <a:r>
              <a:rPr lang="fa-IR" dirty="0" smtClean="0">
                <a:cs typeface="B Yagut" panose="00000400000000000000" pitchFamily="2" charset="-78"/>
              </a:rPr>
              <a:t>مراقبت های دهان و دندان در مادران باردار و شیرده </a:t>
            </a:r>
          </a:p>
          <a:p>
            <a:pPr>
              <a:lnSpc>
                <a:spcPct val="150000"/>
              </a:lnSpc>
              <a:buNone/>
            </a:pPr>
            <a:endParaRPr lang="fa-IR" sz="2500" dirty="0"/>
          </a:p>
        </p:txBody>
      </p:sp>
      <p:sp>
        <p:nvSpPr>
          <p:cNvPr id="4" name="Slide Number Placeholder 3"/>
          <p:cNvSpPr>
            <a:spLocks noGrp="1"/>
          </p:cNvSpPr>
          <p:nvPr>
            <p:ph type="sldNum" sz="quarter" idx="12"/>
          </p:nvPr>
        </p:nvSpPr>
        <p:spPr/>
        <p:txBody>
          <a:bodyPr/>
          <a:lstStyle/>
          <a:p>
            <a:fld id="{03B96216-2649-4CCC-9921-C95B8D35960D}" type="slidenum">
              <a:rPr lang="fa-IR" smtClean="0"/>
              <a:pPr/>
              <a:t>6</a:t>
            </a:fld>
            <a:endParaRPr lang="fa-IR"/>
          </a:p>
        </p:txBody>
      </p:sp>
      <p:pic>
        <p:nvPicPr>
          <p:cNvPr id="5" name="2">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049000" y="5619206"/>
            <a:ext cx="609600" cy="609600"/>
          </a:xfrm>
          <a:prstGeom prst="rect">
            <a:avLst/>
          </a:prstGeom>
        </p:spPr>
      </p:pic>
    </p:spTree>
    <p:extLst>
      <p:ext uri="{BB962C8B-B14F-4D97-AF65-F5344CB8AC3E}">
        <p14:creationId xmlns:p14="http://schemas.microsoft.com/office/powerpoint/2010/main" val="1018259117"/>
      </p:ext>
    </p:extLst>
  </p:cSld>
  <p:clrMapOvr>
    <a:masterClrMapping/>
  </p:clrMapOvr>
  <mc:AlternateContent xmlns:mc="http://schemas.openxmlformats.org/markup-compatibility/2006" xmlns:p14="http://schemas.microsoft.com/office/powerpoint/2010/main">
    <mc:Choice Requires="p14">
      <p:transition spd="slow" p14:dur="2000" advTm="18179"/>
    </mc:Choice>
    <mc:Fallback xmlns="">
      <p:transition spd="slow" advTm="1817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7577"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5"/>
                </p:tgtEl>
              </p:cMediaNode>
            </p:audio>
          </p:childTnLst>
        </p:cTn>
      </p:par>
    </p:tnLst>
  </p:timing>
  <p:extLst mod="1">
    <p:ext uri="{E180D4A7-C9FB-4DFB-919C-405C955672EB}">
      <p14:showEvtLst xmlns:p14="http://schemas.microsoft.com/office/powerpoint/2010/main">
        <p14:playEvt time="1" objId="5"/>
        <p14:stopEvt time="17609" objId="5"/>
      </p14:showEvtLst>
    </p:ext>
  </p:extLs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fa-IR" sz="4000" dirty="0" smtClean="0">
                <a:cs typeface="B Yagut"/>
              </a:rPr>
              <a:t>مقدمه</a:t>
            </a:r>
            <a:endParaRPr lang="fa-IR" sz="4000" dirty="0">
              <a:cs typeface="B Yagut"/>
            </a:endParaRPr>
          </a:p>
        </p:txBody>
      </p:sp>
      <p:sp>
        <p:nvSpPr>
          <p:cNvPr id="3" name="Content Placeholder 2"/>
          <p:cNvSpPr>
            <a:spLocks noGrp="1"/>
          </p:cNvSpPr>
          <p:nvPr>
            <p:ph idx="1"/>
          </p:nvPr>
        </p:nvSpPr>
        <p:spPr>
          <a:xfrm>
            <a:off x="838199" y="1825625"/>
            <a:ext cx="10649755" cy="4351338"/>
          </a:xfrm>
        </p:spPr>
        <p:txBody>
          <a:bodyPr>
            <a:normAutofit/>
          </a:bodyPr>
          <a:lstStyle/>
          <a:p>
            <a:pPr>
              <a:lnSpc>
                <a:spcPct val="150000"/>
              </a:lnSpc>
              <a:buNone/>
            </a:pPr>
            <a:r>
              <a:rPr lang="fa-IR" dirty="0" smtClean="0">
                <a:cs typeface="B Yagut" pitchFamily="2" charset="-78"/>
              </a:rPr>
              <a:t>  هدف نهایی از مراقبتهاي دهان و دندان ،بهبود سلامت دهان و دندان جامعه است 0</a:t>
            </a:r>
          </a:p>
          <a:p>
            <a:pPr>
              <a:lnSpc>
                <a:spcPct val="150000"/>
              </a:lnSpc>
              <a:buNone/>
            </a:pPr>
            <a:r>
              <a:rPr lang="fa-IR" dirty="0">
                <a:cs typeface="B Yagut" pitchFamily="2" charset="-78"/>
              </a:rPr>
              <a:t> </a:t>
            </a:r>
            <a:r>
              <a:rPr lang="fa-IR" dirty="0" smtClean="0">
                <a:cs typeface="B Yagut" pitchFamily="2" charset="-78"/>
              </a:rPr>
              <a:t>به دلیل اینکه امکان دسترسی به همه مردم جامعه وجود ندارد و از طرف دیگر برخی از افراد جامعه در برابر بیمارهاي دهان و دندان بیشتر در معرض خطر هستند،گروه هاي خاصی از جامعه به عنوان گروه هدف با اولویت در مراقبت هاي بهداشت دهان و دندان انتخاب شده اند.</a:t>
            </a:r>
          </a:p>
          <a:p>
            <a:pPr>
              <a:lnSpc>
                <a:spcPct val="150000"/>
              </a:lnSpc>
              <a:buNone/>
            </a:pPr>
            <a:r>
              <a:rPr lang="fa-IR" dirty="0" smtClean="0">
                <a:cs typeface="B Yagut" pitchFamily="2" charset="-78"/>
              </a:rPr>
              <a:t>این گروهها شامل:</a:t>
            </a:r>
            <a:r>
              <a:rPr lang="fa-IR" b="1" dirty="0" smtClean="0">
                <a:cs typeface="B Yagut" pitchFamily="2" charset="-78"/>
              </a:rPr>
              <a:t> </a:t>
            </a:r>
            <a:r>
              <a:rPr lang="fa-IR" dirty="0" smtClean="0">
                <a:cs typeface="B Yagut" pitchFamily="2" charset="-78"/>
              </a:rPr>
              <a:t>مادران باردار و شیرده، کودکان صفر تا 14 سال می باشد.</a:t>
            </a:r>
          </a:p>
          <a:p>
            <a:pPr>
              <a:buNone/>
            </a:pPr>
            <a:endParaRPr lang="fa-IR" dirty="0"/>
          </a:p>
        </p:txBody>
      </p:sp>
      <p:sp>
        <p:nvSpPr>
          <p:cNvPr id="4" name="Slide Number Placeholder 3"/>
          <p:cNvSpPr>
            <a:spLocks noGrp="1"/>
          </p:cNvSpPr>
          <p:nvPr>
            <p:ph type="sldNum" sz="quarter" idx="12"/>
          </p:nvPr>
        </p:nvSpPr>
        <p:spPr/>
        <p:txBody>
          <a:bodyPr/>
          <a:lstStyle/>
          <a:p>
            <a:fld id="{03B96216-2649-4CCC-9921-C95B8D35960D}" type="slidenum">
              <a:rPr lang="fa-IR" smtClean="0"/>
              <a:pPr/>
              <a:t>7</a:t>
            </a:fld>
            <a:endParaRPr lang="fa-IR"/>
          </a:p>
        </p:txBody>
      </p:sp>
      <p:pic>
        <p:nvPicPr>
          <p:cNvPr id="5" name="۳۰۶">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cstate="print"/>
          <a:stretch>
            <a:fillRect/>
          </a:stretch>
        </p:blipFill>
        <p:spPr>
          <a:xfrm>
            <a:off x="11353800" y="5657057"/>
            <a:ext cx="609600" cy="6096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Tm="32753"/>
    </mc:Choice>
    <mc:Fallback xmlns="">
      <p:transition spd="slow" advTm="3275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2183"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5"/>
                </p:tgtEl>
              </p:cMediaNode>
            </p:audio>
          </p:childTnLst>
        </p:cTn>
      </p:par>
    </p:tnLst>
  </p:timing>
  <p:extLst mod="1">
    <p:ext uri="{E180D4A7-C9FB-4DFB-919C-405C955672EB}">
      <p14:showEvtLst xmlns:p14="http://schemas.microsoft.com/office/powerpoint/2010/main">
        <p14:playEvt time="0" objId="5"/>
        <p14:stopEvt time="32212" objId="5"/>
      </p14:showEvtLst>
    </p:ext>
  </p:extLs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4"/>
          <p:cNvGraphicFramePr>
            <a:graphicFrameLocks noGrp="1"/>
          </p:cNvGraphicFramePr>
          <p:nvPr>
            <p:ph idx="4294967295"/>
            <p:extLst>
              <p:ext uri="{D42A27DB-BD31-4B8C-83A1-F6EECF244321}">
                <p14:modId xmlns:p14="http://schemas.microsoft.com/office/powerpoint/2010/main" val="2137432471"/>
              </p:ext>
            </p:extLst>
          </p:nvPr>
        </p:nvGraphicFramePr>
        <p:xfrm>
          <a:off x="193182" y="309093"/>
          <a:ext cx="11848563" cy="6362163"/>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cxnSp>
        <p:nvCxnSpPr>
          <p:cNvPr id="10" name="Straight Connector 9"/>
          <p:cNvCxnSpPr/>
          <p:nvPr/>
        </p:nvCxnSpPr>
        <p:spPr>
          <a:xfrm flipH="1">
            <a:off x="7409383" y="4888605"/>
            <a:ext cx="4349028" cy="23303"/>
          </a:xfrm>
          <a:prstGeom prst="line">
            <a:avLst/>
          </a:prstGeom>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7414217" y="4920094"/>
            <a:ext cx="1" cy="580992"/>
          </a:xfrm>
          <a:prstGeom prst="line">
            <a:avLst/>
          </a:prstGeom>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11739093" y="4911908"/>
            <a:ext cx="19318" cy="597364"/>
          </a:xfrm>
          <a:prstGeom prst="line">
            <a:avLst/>
          </a:prstGeom>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a:off x="9800823" y="4911908"/>
            <a:ext cx="0" cy="570581"/>
          </a:xfrm>
          <a:prstGeom prst="line">
            <a:avLst/>
          </a:prstGeom>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a:off x="9800823" y="4095481"/>
            <a:ext cx="0" cy="793124"/>
          </a:xfrm>
          <a:prstGeom prst="line">
            <a:avLst/>
          </a:prstGeom>
        </p:spPr>
        <p:style>
          <a:lnRef idx="1">
            <a:schemeClr val="accent1"/>
          </a:lnRef>
          <a:fillRef idx="0">
            <a:schemeClr val="accent1"/>
          </a:fillRef>
          <a:effectRef idx="0">
            <a:schemeClr val="accent1"/>
          </a:effectRef>
          <a:fontRef idx="minor">
            <a:schemeClr val="tx1"/>
          </a:fontRef>
        </p:style>
      </p:cxnSp>
      <p:sp>
        <p:nvSpPr>
          <p:cNvPr id="26" name="Rounded Rectangle 25"/>
          <p:cNvSpPr/>
          <p:nvPr/>
        </p:nvSpPr>
        <p:spPr>
          <a:xfrm>
            <a:off x="7067269" y="5532575"/>
            <a:ext cx="1239592" cy="618186"/>
          </a:xfrm>
          <a:prstGeom prst="roundRect">
            <a:avLst/>
          </a:prstGeom>
          <a:solidFill>
            <a:srgbClr val="D0E79D"/>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sz="2000" dirty="0" smtClean="0">
                <a:solidFill>
                  <a:schemeClr val="tx1"/>
                </a:solidFill>
                <a:cs typeface="B Yagut" panose="00000400000000000000" pitchFamily="2" charset="-78"/>
              </a:rPr>
              <a:t>14-6 سال</a:t>
            </a:r>
            <a:endParaRPr lang="fa-IR" sz="2000" dirty="0">
              <a:solidFill>
                <a:schemeClr val="tx1"/>
              </a:solidFill>
              <a:cs typeface="B Yagut" panose="00000400000000000000" pitchFamily="2" charset="-78"/>
            </a:endParaRPr>
          </a:p>
        </p:txBody>
      </p:sp>
      <p:sp>
        <p:nvSpPr>
          <p:cNvPr id="32" name="Rounded Rectangle 31"/>
          <p:cNvSpPr/>
          <p:nvPr/>
        </p:nvSpPr>
        <p:spPr>
          <a:xfrm>
            <a:off x="9093283" y="5482489"/>
            <a:ext cx="1239592" cy="618186"/>
          </a:xfrm>
          <a:prstGeom prst="roundRect">
            <a:avLst/>
          </a:prstGeom>
          <a:solidFill>
            <a:srgbClr val="D0E79D"/>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sz="2000" dirty="0" smtClean="0">
                <a:solidFill>
                  <a:schemeClr val="tx1"/>
                </a:solidFill>
                <a:cs typeface="B Yagut" panose="00000400000000000000" pitchFamily="2" charset="-78"/>
              </a:rPr>
              <a:t>6-3 </a:t>
            </a:r>
            <a:r>
              <a:rPr lang="fa-IR" sz="2000" dirty="0">
                <a:solidFill>
                  <a:schemeClr val="tx1"/>
                </a:solidFill>
                <a:cs typeface="B Yagut" panose="00000400000000000000" pitchFamily="2" charset="-78"/>
              </a:rPr>
              <a:t>سال</a:t>
            </a:r>
          </a:p>
        </p:txBody>
      </p:sp>
      <p:sp>
        <p:nvSpPr>
          <p:cNvPr id="33" name="Rounded Rectangle 32"/>
          <p:cNvSpPr/>
          <p:nvPr/>
        </p:nvSpPr>
        <p:spPr>
          <a:xfrm>
            <a:off x="10947836" y="5532575"/>
            <a:ext cx="1239592" cy="618186"/>
          </a:xfrm>
          <a:prstGeom prst="roundRect">
            <a:avLst/>
          </a:prstGeom>
          <a:solidFill>
            <a:srgbClr val="D0E79D"/>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sz="2000" dirty="0">
                <a:solidFill>
                  <a:schemeClr val="tx1"/>
                </a:solidFill>
                <a:cs typeface="B Yagut" panose="00000400000000000000" pitchFamily="2" charset="-78"/>
              </a:rPr>
              <a:t>زیر 3 سال</a:t>
            </a:r>
          </a:p>
        </p:txBody>
      </p:sp>
      <p:sp>
        <p:nvSpPr>
          <p:cNvPr id="11" name="Slide Number Placeholder 10"/>
          <p:cNvSpPr>
            <a:spLocks noGrp="1"/>
          </p:cNvSpPr>
          <p:nvPr>
            <p:ph type="sldNum" sz="quarter" idx="12"/>
          </p:nvPr>
        </p:nvSpPr>
        <p:spPr/>
        <p:txBody>
          <a:bodyPr/>
          <a:lstStyle/>
          <a:p>
            <a:fld id="{03B96216-2649-4CCC-9921-C95B8D35960D}" type="slidenum">
              <a:rPr lang="fa-IR" smtClean="0"/>
              <a:pPr/>
              <a:t>8</a:t>
            </a:fld>
            <a:endParaRPr lang="fa-IR"/>
          </a:p>
        </p:txBody>
      </p:sp>
      <p:pic>
        <p:nvPicPr>
          <p:cNvPr id="3" name="۳۰۷">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9" cstate="print"/>
          <a:stretch>
            <a:fillRect/>
          </a:stretch>
        </p:blipFill>
        <p:spPr>
          <a:xfrm>
            <a:off x="11582400" y="6248400"/>
            <a:ext cx="609600" cy="609600"/>
          </a:xfrm>
          <a:prstGeom prst="rect">
            <a:avLst/>
          </a:prstGeom>
        </p:spPr>
      </p:pic>
    </p:spTree>
    <p:extLst>
      <p:ext uri="{BB962C8B-B14F-4D97-AF65-F5344CB8AC3E}">
        <p14:creationId xmlns:p14="http://schemas.microsoft.com/office/powerpoint/2010/main" val="1375611547"/>
      </p:ext>
    </p:extLst>
  </p:cSld>
  <p:clrMapOvr>
    <a:masterClrMapping/>
  </p:clrMapOvr>
  <mc:AlternateContent xmlns:mc="http://schemas.openxmlformats.org/markup-compatibility/2006" xmlns:p14="http://schemas.microsoft.com/office/powerpoint/2010/main">
    <mc:Choice Requires="p14">
      <p:transition spd="slow" p14:dur="2000" advTm="21778"/>
    </mc:Choice>
    <mc:Fallback xmlns="">
      <p:transition spd="slow" advTm="2177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078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extLst mod="1">
    <p:ext uri="{E180D4A7-C9FB-4DFB-919C-405C955672EB}">
      <p14:showEvtLst xmlns:p14="http://schemas.microsoft.com/office/powerpoint/2010/main">
        <p14:playEvt time="0" objId="3"/>
        <p14:stopEvt time="20820" objId="3"/>
      </p14:showEvtLst>
    </p:ext>
  </p:extLs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1825624"/>
            <a:ext cx="10515600" cy="4785037"/>
          </a:xfrm>
        </p:spPr>
        <p:txBody>
          <a:bodyPr>
            <a:noAutofit/>
          </a:bodyPr>
          <a:lstStyle/>
          <a:p>
            <a:pPr>
              <a:lnSpc>
                <a:spcPct val="150000"/>
              </a:lnSpc>
              <a:buFont typeface="Wingdings" pitchFamily="2" charset="2"/>
              <a:buChar char="Ø"/>
            </a:pPr>
            <a:r>
              <a:rPr lang="fa-IR" sz="2500" dirty="0" smtClean="0">
                <a:cs typeface="B Yagut" pitchFamily="2" charset="-78"/>
              </a:rPr>
              <a:t>اولين مراقبت دهان نوزاد در طي اولين مراقبت (تا روز دهم) انجام مي گيرد.در این مراقبت دهان نوزاد به دقت معاینه شده و اگر ناهنجاري در دهان او باشد (شكاف لب، شكاف كام یا دندان نوزادي) باید او را به مركز خدمات جامع سلامت ارجاع داد.</a:t>
            </a:r>
          </a:p>
          <a:p>
            <a:pPr>
              <a:lnSpc>
                <a:spcPct val="150000"/>
              </a:lnSpc>
              <a:buFont typeface="Wingdings" pitchFamily="2" charset="2"/>
              <a:buChar char="Ø"/>
            </a:pPr>
            <a:r>
              <a:rPr lang="fa-IR" sz="2500" dirty="0" smtClean="0">
                <a:cs typeface="B Yagut" pitchFamily="2" charset="-78"/>
              </a:rPr>
              <a:t>همچنین نحوه تمیز كردن لثه كودك تا پیش از دندان درآوردن ،تغذیه با شير مادر و اثرات مثبت آن بر روي فك و دندان ها، عدم استفاده از آب قند و مایعات شيرین، را باید به مادر آموزش داد.</a:t>
            </a:r>
          </a:p>
          <a:p>
            <a:pPr>
              <a:lnSpc>
                <a:spcPct val="150000"/>
              </a:lnSpc>
              <a:buFont typeface="Wingdings" pitchFamily="2" charset="2"/>
              <a:buChar char="Ø"/>
            </a:pPr>
            <a:r>
              <a:rPr lang="fa-IR" sz="2500" dirty="0" smtClean="0">
                <a:cs typeface="B Yagut" pitchFamily="2" charset="-78"/>
              </a:rPr>
              <a:t> معاینه دهان و دندان،آموزش بهداشت دهان و دندان و توزیع مسواک انگشتی  از خدمات سطح اول برای کودکان زیر سه سال می باشد.</a:t>
            </a:r>
            <a:endParaRPr lang="fa-IR" sz="2500" dirty="0"/>
          </a:p>
        </p:txBody>
      </p:sp>
      <p:sp>
        <p:nvSpPr>
          <p:cNvPr id="4" name="Title 1"/>
          <p:cNvSpPr>
            <a:spLocks noGrp="1"/>
          </p:cNvSpPr>
          <p:nvPr>
            <p:ph type="title"/>
          </p:nvPr>
        </p:nvSpPr>
        <p:spPr>
          <a:solidFill>
            <a:srgbClr val="CCCC00"/>
          </a:solidFill>
        </p:spPr>
        <p:txBody>
          <a:bodyPr>
            <a:normAutofit fontScale="90000"/>
          </a:bodyPr>
          <a:lstStyle/>
          <a:p>
            <a:pPr algn="ctr"/>
            <a:r>
              <a:rPr lang="fa-IR" dirty="0" smtClean="0">
                <a:cs typeface="B Yagut" panose="00000400000000000000" pitchFamily="2" charset="-78"/>
              </a:rPr>
              <a:t/>
            </a:r>
            <a:br>
              <a:rPr lang="fa-IR" dirty="0" smtClean="0">
                <a:cs typeface="B Yagut" panose="00000400000000000000" pitchFamily="2" charset="-78"/>
              </a:rPr>
            </a:br>
            <a:r>
              <a:rPr lang="fa-IR" dirty="0" smtClean="0">
                <a:cs typeface="B Yagut" panose="00000400000000000000" pitchFamily="2" charset="-78"/>
              </a:rPr>
              <a:t>مراقبت </a:t>
            </a:r>
            <a:r>
              <a:rPr lang="fa-IR" dirty="0">
                <a:cs typeface="B Yagut" panose="00000400000000000000" pitchFamily="2" charset="-78"/>
              </a:rPr>
              <a:t>های دهان </a:t>
            </a:r>
            <a:r>
              <a:rPr lang="fa-IR" dirty="0" smtClean="0">
                <a:cs typeface="B Yagut" panose="00000400000000000000" pitchFamily="2" charset="-78"/>
              </a:rPr>
              <a:t>و دندان </a:t>
            </a:r>
            <a:r>
              <a:rPr lang="fa-IR" dirty="0">
                <a:cs typeface="B Yagut" panose="00000400000000000000" pitchFamily="2" charset="-78"/>
              </a:rPr>
              <a:t>در کودکان زیر سه سال</a:t>
            </a:r>
            <a:br>
              <a:rPr lang="fa-IR" dirty="0">
                <a:cs typeface="B Yagut" panose="00000400000000000000" pitchFamily="2" charset="-78"/>
              </a:rPr>
            </a:br>
            <a:endParaRPr lang="fa-IR" dirty="0"/>
          </a:p>
        </p:txBody>
      </p:sp>
      <p:sp>
        <p:nvSpPr>
          <p:cNvPr id="5" name="Slide Number Placeholder 4"/>
          <p:cNvSpPr>
            <a:spLocks noGrp="1"/>
          </p:cNvSpPr>
          <p:nvPr>
            <p:ph type="sldNum" sz="quarter" idx="12"/>
          </p:nvPr>
        </p:nvSpPr>
        <p:spPr/>
        <p:txBody>
          <a:bodyPr/>
          <a:lstStyle/>
          <a:p>
            <a:fld id="{03B96216-2649-4CCC-9921-C95B8D35960D}" type="slidenum">
              <a:rPr lang="fa-IR" smtClean="0"/>
              <a:pPr/>
              <a:t>9</a:t>
            </a:fld>
            <a:endParaRPr lang="fa-IR"/>
          </a:p>
        </p:txBody>
      </p:sp>
      <p:pic>
        <p:nvPicPr>
          <p:cNvPr id="2" name="9">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51475" y="6111875"/>
            <a:ext cx="609600" cy="6096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Tm="59395"/>
    </mc:Choice>
    <mc:Fallback xmlns="">
      <p:transition spd="slow" advTm="5939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58792"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extLst mod="1">
    <p:ext uri="{E180D4A7-C9FB-4DFB-919C-405C955672EB}">
      <p14:showEvtLst xmlns:p14="http://schemas.microsoft.com/office/powerpoint/2010/main">
        <p14:playEvt time="0" objId="2"/>
        <p14:stopEvt time="58832" objId="2"/>
      </p14:showEvtLst>
    </p:ext>
  </p:extLs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پرونده" ma:contentTypeID="0x01010038EE485FB9274448B5E5B0FF0ECB3346" ma:contentTypeVersion="3" ma:contentTypeDescription="یک سند جدید ایجاد کنید." ma:contentTypeScope="" ma:versionID="879a17dea37dbf3eb3c9d0be085887ae">
  <xsd:schema xmlns:xsd="http://www.w3.org/2001/XMLSchema" xmlns:xs="http://www.w3.org/2001/XMLSchema" xmlns:p="http://schemas.microsoft.com/office/2006/metadata/properties" xmlns:ns2="1047730d-92e1-4018-9084-d932fd3a7f58" xmlns:ns3="12fdc5dc-769e-4543-b10d-fbea3dac4417" targetNamespace="http://schemas.microsoft.com/office/2006/metadata/properties" ma:root="true" ma:fieldsID="05a1c3cdee81c85cb937771a12b2679b" ns2:_="" ns3:_="">
    <xsd:import namespace="1047730d-92e1-4018-9084-d932fd3a7f58"/>
    <xsd:import namespace="12fdc5dc-769e-4543-b10d-fbea3dac4417"/>
    <xsd:element name="properties">
      <xsd:complexType>
        <xsd:sequence>
          <xsd:element name="documentManagement">
            <xsd:complexType>
              <xsd:all>
                <xsd:element ref="ns2:_dlc_DocId" minOccurs="0"/>
                <xsd:element ref="ns2:_dlc_DocIdUrl" minOccurs="0"/>
                <xsd:element ref="ns2:_dlc_DocIdPersistId" minOccurs="0"/>
                <xsd:element ref="ns3:_x0646__x0648__x0639__x0020__x062d__x06cc__x0637__x0647_"/>
                <xsd:element ref="ns3:_x062f__x0627__x0646__x0634__x06af__x0627__x0647_"/>
                <xsd:element ref="ns3:_x0646__x0648__x0639__x0020__x0641__x0627__x06cc__x0644_"/>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047730d-92e1-4018-9084-d932fd3a7f58" elementFormDefault="qualified">
    <xsd:import namespace="http://schemas.microsoft.com/office/2006/documentManagement/types"/>
    <xsd:import namespace="http://schemas.microsoft.com/office/infopath/2007/PartnerControls"/>
    <xsd:element name="_dlc_DocId" ma:index="8" nillable="true" ma:displayName="مقدار شناسه سند" ma:description="مقدار شناسه سند تعیین شده برای این آیتم." ma:internalName="_dlc_DocId" ma:readOnly="true">
      <xsd:simpleType>
        <xsd:restriction base="dms:Text"/>
      </xsd:simpleType>
    </xsd:element>
    <xsd:element name="_dlc_DocIdUrl" ma:index="9" nillable="true" ma:displayName="شناسه سند" ma:description="پیوند دائمی به این سند."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حفظ شناسه" ma:description="نگهداری شناسه در حین افزودن." ma:hidden="true" ma:internalName="_dlc_DocIdPersistId" ma:readOnly="true">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12fdc5dc-769e-4543-b10d-fbea3dac4417" elementFormDefault="qualified">
    <xsd:import namespace="http://schemas.microsoft.com/office/2006/documentManagement/types"/>
    <xsd:import namespace="http://schemas.microsoft.com/office/infopath/2007/PartnerControls"/>
    <xsd:element name="_x0646__x0648__x0639__x0020__x062d__x06cc__x0637__x0647_" ma:index="11" ma:displayName="نوع حیطه" ma:default="عوامل بيماري‌زاي زنده، اصول گندزدايي و استريليزاسيون" ma:format="Dropdown" ma:internalName="_x0646__x0648__x0639__x0020__x062d__x06cc__x0637__x0647_">
      <xsd:simpleType>
        <xsd:restriction base="dms:Choice">
          <xsd:enumeration value="عوامل بيماري‌زاي زنده، اصول گندزدايي و استريليزاسيون"/>
          <xsd:enumeration value="آمار حياتي، اپيدميولوژی و روش تحقيق"/>
          <xsd:enumeration value="آناتومی و فیزیولوژی"/>
          <xsd:enumeration value="برنامه‌ريزي عملياتي و مديريت ارتقاء‌ كیفيت خدمات در خانه‌هاي بهداشت"/>
          <xsd:enumeration value="بهداشت دهان و دندان"/>
          <xsd:enumeration value="ارتقاء بهداشت فردي و شيوه زندگي سالم"/>
          <xsd:enumeration value="بهداشت حرفه‌اي"/>
          <xsd:enumeration value="بهداشت محيط"/>
          <xsd:enumeration value="بيماري‌هاي واگير"/>
          <xsd:enumeration value="کار با کامپیوتر و اينترنت؛ آشنايي با نرم‌افزارهاي نظام شبكه"/>
          <xsd:enumeration value="داروشناسي براي خانه‌هاي بهداشت"/>
          <xsd:enumeration value="ارتقاء سلامت، توانمندسازي جامعه و توسعه مشاركت افراد و سازمان‌ها"/>
          <xsd:enumeration value="كمك‌هاي اوليه و اقدامات امدادي"/>
          <xsd:enumeration value="ايمن سازي و بيماري‌هاي قابل پيشگيري با واكسن"/>
          <xsd:enumeration value="مديريت خطر بلايا"/>
          <xsd:enumeration value="مراقبت‌هاي ادغام يافته سلامت مادران"/>
          <xsd:enumeration value="مراقبت‌هاي ادغام يافته سلامت جوانان"/>
          <xsd:enumeration value="مباني بهداشت و كار در روستا"/>
          <xsd:enumeration value="مراقبت‌هاي ادغام يافته سلامت كودكان"/>
          <xsd:enumeration value="مراقبت‌هاي ادغام يافته سلامت ميانسالان"/>
          <xsd:enumeration value="مراقبت‌هاي ادغام يافته سلامت نوجوانان و مدارس"/>
          <xsd:enumeration value="مراقبت‌هاي ادغام يافته سلامت سالمندان"/>
          <xsd:enumeration value="بيماري‌هاي غيرواگير"/>
          <xsd:enumeration value="اصول تغذیه"/>
          <xsd:enumeration value="پرستاري از بيمار"/>
          <xsd:enumeration value="سلامت باروري"/>
          <xsd:enumeration value="رويكرد به شكايات شايع و درمان‌هاي ساده علامتي"/>
          <xsd:enumeration value="سلامت روان"/>
          <xsd:enumeration value="نحوه معاینات فیزیکی"/>
          <xsd:enumeration value="سایر موارد"/>
          <xsd:enumeration value="دستوالعمل آماده سازی پاورپوینت"/>
          <xsd:enumeration value="سلامت میانسالان"/>
        </xsd:restriction>
      </xsd:simpleType>
    </xsd:element>
    <xsd:element name="_x062f__x0627__x0646__x0634__x06af__x0627__x0647_" ma:index="12" ma:displayName="دانشگاه" ma:format="Dropdown" ma:internalName="_x062f__x0627__x0646__x0634__x06af__x0627__x0647_">
      <xsd:simpleType>
        <xsd:restriction base="dms:Choice">
          <xsd:enumeration value="آبادان"/>
          <xsd:enumeration value="آذربایجان غربی"/>
          <xsd:enumeration value="اردبیل"/>
          <xsd:enumeration value="اسدآباد"/>
          <xsd:enumeration value="اسفراين"/>
          <xsd:enumeration value="اصفهان"/>
          <xsd:enumeration value="البرز"/>
          <xsd:enumeration value="اهواز"/>
          <xsd:enumeration value="ايرانشهر"/>
          <xsd:enumeration value="ایران"/>
          <xsd:enumeration value="ایلام"/>
          <xsd:enumeration value="بابل"/>
          <xsd:enumeration value="بم"/>
          <xsd:enumeration value="بهبهان"/>
          <xsd:enumeration value="بوشهر"/>
          <xsd:enumeration value="بیرجند"/>
          <xsd:enumeration value="تبریز"/>
          <xsd:enumeration value="تربت جام"/>
          <xsd:enumeration value="تربت حیدریه"/>
          <xsd:enumeration value="تهران"/>
          <xsd:enumeration value="جهرم"/>
          <xsd:enumeration value="جیرفت"/>
          <xsd:enumeration value="چهارمحال و بختیاری"/>
          <xsd:enumeration value="خراسان شمالی"/>
          <xsd:enumeration value="خلخال"/>
          <xsd:enumeration value="خمين"/>
          <xsd:enumeration value="خوی"/>
          <xsd:enumeration value="دزفول"/>
          <xsd:enumeration value="رفسنجان"/>
          <xsd:enumeration value="زابل"/>
          <xsd:enumeration value="زاهدان"/>
          <xsd:enumeration value="زنجان"/>
          <xsd:enumeration value="ساوه"/>
          <xsd:enumeration value="سبزوار"/>
          <xsd:enumeration value="سراب"/>
          <xsd:enumeration value="سمنان"/>
          <xsd:enumeration value="سيرجان"/>
          <xsd:enumeration value="شاهرود"/>
          <xsd:enumeration value="شهید بهشتی"/>
          <xsd:enumeration value="شوشتر"/>
          <xsd:enumeration value="شیراز"/>
          <xsd:enumeration value="فسا"/>
          <xsd:enumeration value="قزوین"/>
          <xsd:enumeration value="قم"/>
          <xsd:enumeration value="گراش"/>
          <xsd:enumeration value="گلستان"/>
          <xsd:enumeration value="گناباد"/>
          <xsd:enumeration value="گیلان"/>
          <xsd:enumeration value="لارستان"/>
          <xsd:enumeration value="لرستان"/>
          <xsd:enumeration value="مازندران"/>
          <xsd:enumeration value="مراغه"/>
          <xsd:enumeration value="مرکزی"/>
          <xsd:enumeration value="مشهد"/>
          <xsd:enumeration value="نیشابور"/>
          <xsd:enumeration value="هرمزگان"/>
          <xsd:enumeration value="همدان"/>
          <xsd:enumeration value="کاشان"/>
          <xsd:enumeration value="کردستان"/>
          <xsd:enumeration value="کرمان"/>
          <xsd:enumeration value="کرمانشاه"/>
          <xsd:enumeration value="کهگیلویه و بویراحمد"/>
          <xsd:enumeration value="یزد"/>
          <xsd:enumeration value="ستاد وزارت بهداشت درمان و آموزش پزشکی"/>
        </xsd:restriction>
      </xsd:simpleType>
    </xsd:element>
    <xsd:element name="_x0646__x0648__x0639__x0020__x0641__x0627__x06cc__x0644_" ma:index="13" ma:displayName="نوع فایل" ma:default="فیلم" ma:format="Dropdown" ma:internalName="_x0646__x0648__x0639__x0020__x0641__x0627__x06cc__x0644_">
      <xsd:simpleType>
        <xsd:restriction base="dms:Choice">
          <xsd:enumeration value="فیلم"/>
          <xsd:enumeration value="عکس"/>
          <xsd:enumeration value="پاورپوینت"/>
          <xsd:enumeration value="مستند و راهنما"/>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نوع محتویات"/>
        <xsd:element ref="dc:title" minOccurs="0" maxOccurs="1" ma:index="4" ma:displayName="عنوان"/>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10002</Type>
    <SequenceNumber>1001</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10004</Type>
    <SequenceNumber>1002</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10006</Type>
    <SequenceNumber>1003</SequenceNumber>
    <Assembly>Microsoft.Office.DocumentManagement, Version=14.0.0.0,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x062f__x0627__x0646__x0634__x06af__x0627__x0647_ xmlns="12fdc5dc-769e-4543-b10d-fbea3dac4417">زنجان</_x062f__x0627__x0646__x0634__x06af__x0627__x0647_>
    <_x0646__x0648__x0639__x0020__x062d__x06cc__x0637__x0647_ xmlns="12fdc5dc-769e-4543-b10d-fbea3dac4417">بهداشت دهان و دندان</_x0646__x0648__x0639__x0020__x062d__x06cc__x0637__x0647_>
    <_x0646__x0648__x0639__x0020__x0641__x0627__x06cc__x0644_ xmlns="12fdc5dc-769e-4543-b10d-fbea3dac4417">پاورپوینت</_x0646__x0648__x0639__x0020__x0641__x0627__x06cc__x0644_>
    <_dlc_DocId xmlns="1047730d-92e1-4018-9084-d932fd3a7f58">5NN7CDR5NKU2-831-520</_dlc_DocId>
    <_dlc_DocIdUrl xmlns="1047730d-92e1-4018-9084-d932fd3a7f58">
      <Url>http://www.health.gov.ir/hnd/_layouts/DocIdRedir.aspx?ID=5NN7CDR5NKU2-831-520</Url>
      <Description>5NN7CDR5NKU2-831-520</Description>
    </_dlc_DocIdUrl>
  </documentManagement>
</p:properties>
</file>

<file path=customXml/itemProps1.xml><?xml version="1.0" encoding="utf-8"?>
<ds:datastoreItem xmlns:ds="http://schemas.openxmlformats.org/officeDocument/2006/customXml" ds:itemID="{512B77A3-EE57-4ED1-8B30-6E52387E53A8}"/>
</file>

<file path=customXml/itemProps2.xml><?xml version="1.0" encoding="utf-8"?>
<ds:datastoreItem xmlns:ds="http://schemas.openxmlformats.org/officeDocument/2006/customXml" ds:itemID="{0F3494C6-42A2-4E86-BC9A-9EF7F1109C53}"/>
</file>

<file path=customXml/itemProps3.xml><?xml version="1.0" encoding="utf-8"?>
<ds:datastoreItem xmlns:ds="http://schemas.openxmlformats.org/officeDocument/2006/customXml" ds:itemID="{ED64A0C6-6FCB-4C83-AF77-667843A1D540}"/>
</file>

<file path=customXml/itemProps4.xml><?xml version="1.0" encoding="utf-8"?>
<ds:datastoreItem xmlns:ds="http://schemas.openxmlformats.org/officeDocument/2006/customXml" ds:itemID="{C1DFE42C-EAA6-439B-A290-5199DD1B9951}"/>
</file>

<file path=docProps/app.xml><?xml version="1.0" encoding="utf-8"?>
<Properties xmlns="http://schemas.openxmlformats.org/officeDocument/2006/extended-properties" xmlns:vt="http://schemas.openxmlformats.org/officeDocument/2006/docPropsVTypes">
  <TotalTime>5430119</TotalTime>
  <Words>2753</Words>
  <Application>Microsoft Office PowerPoint</Application>
  <PresentationFormat>Widescreen</PresentationFormat>
  <Paragraphs>278</Paragraphs>
  <Slides>43</Slides>
  <Notes>0</Notes>
  <HiddenSlides>0</HiddenSlides>
  <MMClips>40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43</vt:i4>
      </vt:variant>
    </vt:vector>
  </HeadingPairs>
  <TitlesOfParts>
    <vt:vector size="50" baseType="lpstr">
      <vt:lpstr>Arial</vt:lpstr>
      <vt:lpstr>B Yagut</vt:lpstr>
      <vt:lpstr>Calibri</vt:lpstr>
      <vt:lpstr>Calibri Light</vt:lpstr>
      <vt:lpstr>Times New Roman</vt:lpstr>
      <vt:lpstr>Wingdings</vt:lpstr>
      <vt:lpstr>Office Theme</vt:lpstr>
      <vt:lpstr>بهداشت دهان و دندان   مراقبت های دهان و دندان در گروه های هدف</vt:lpstr>
      <vt:lpstr>مشخصات سند</vt:lpstr>
      <vt:lpstr>اهداف آموزشی:</vt:lpstr>
      <vt:lpstr>ادامه - اهداف آموزشی:</vt:lpstr>
      <vt:lpstr>فهرست عناوین:</vt:lpstr>
      <vt:lpstr>ادامه - فهرست عناوین:</vt:lpstr>
      <vt:lpstr>مقدمه</vt:lpstr>
      <vt:lpstr>PowerPoint Presentation</vt:lpstr>
      <vt:lpstr> مراقبت های دهان و دندان در کودکان زیر سه سال </vt:lpstr>
      <vt:lpstr>دندان هاي نوزادي</vt:lpstr>
      <vt:lpstr>شكاف كام و لب</vt:lpstr>
      <vt:lpstr>ویژگی شیشه و سرشیشه مخصوص شیرخواران داراي شكاف كام و لب</vt:lpstr>
      <vt:lpstr>وضعیت نگهداري شيرخواردارای شکاف کام ولب در حين شيرخوردن</vt:lpstr>
      <vt:lpstr>علائم رویش دندان کودک</vt:lpstr>
      <vt:lpstr>رویش دندان کودک</vt:lpstr>
      <vt:lpstr>مسواک انگشتی</vt:lpstr>
      <vt:lpstr> نحوه تمیز کردن لثه و دندان های شیرخوار</vt:lpstr>
      <vt:lpstr>سندرم شیشه شير</vt:lpstr>
      <vt:lpstr>پیشگيري از سندرم شیشه شير</vt:lpstr>
      <vt:lpstr>ادامه - پیشگيري از سندرم شیشه شير</vt:lpstr>
      <vt:lpstr>تأثير قطره آهن بر روی دندان</vt:lpstr>
      <vt:lpstr>مسواك زدن براي كودكان ١ تا ٢ سال</vt:lpstr>
      <vt:lpstr> مراقبت های دهان دندان در کودکان 3تا6 سال </vt:lpstr>
      <vt:lpstr>نكات قابل توجه در مراقبت دهان و دندان در کودکان 3تا6 سال</vt:lpstr>
      <vt:lpstr>مسواك کردن دندان کودکان 6-3 سال</vt:lpstr>
      <vt:lpstr>عوامل کنترل کننده محل قرارگیری دندان</vt:lpstr>
      <vt:lpstr>عادات غلط دهانی در کودکان</vt:lpstr>
      <vt:lpstr>1- گاز گرفتن لب</vt:lpstr>
      <vt:lpstr>2- قرار دادن زبان بین دندان ها</vt:lpstr>
      <vt:lpstr> 3-جویدن ناخن  ممکن است کودک از 2 سالگی به بعد به این عادت مبتلا گردد.والدینی که متوجه می شوند کودکشان نیاز به کوتاه کردن ناخن پیدا نمی کند باید به این مساله توجه بیشتری کنند.   4-جویدن گونه معمولا والدین دیرتر متوجه آن می شود.هنگام جویدن گونه قسمت جلوی لب تغییر حالت پیدا می کند.معمولا یک خط برجسته و برافروخته در داخل گونه دیده می شود.   5-مکیدن پستانک به زور جدا کردن کودک از پستانک مشکلاتی چون شب ادراری را به وجود می آورد. بهترین راه برای ترک پستانک بالا بردن سطح آگاهی کودک نسبت به مسئله می باشد.  </vt:lpstr>
      <vt:lpstr>6- دندان قروچه</vt:lpstr>
      <vt:lpstr>7- مکیدن انگشت</vt:lpstr>
      <vt:lpstr> مراقبت های دهان دندان در کودکان 6 تا14 سال </vt:lpstr>
      <vt:lpstr>مراقبت دهان و دندان در زنان باردار و شیرده</vt:lpstr>
      <vt:lpstr>PowerPoint Presentation</vt:lpstr>
      <vt:lpstr>PowerPoint Presentation</vt:lpstr>
      <vt:lpstr>ژنژیویت حاملگی</vt:lpstr>
      <vt:lpstr>تومور حاملگی</vt:lpstr>
      <vt:lpstr>زمان انجام درمان هاي دندانپزشكي در بارداری</vt:lpstr>
      <vt:lpstr>خلاصه مطالب و نتیجه گیری:</vt:lpstr>
      <vt:lpstr>پرسش و تمرین:</vt:lpstr>
      <vt:lpstr>فهرست منابع:</vt:lpstr>
      <vt:lpstr>لطفا نظرات و پیشنهادات خود پیرامون این بسته آموزشی را به آدرس ذیل ارسال کنید.   دانشگاه علوم پزشکی و خدمات بهداشتی درمانی زنجان  یا  پست الکترونیک mahneshanf@gmail.com  </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مراقبت های دهان و دندان در گروه های هدف</dc:title>
  <dc:creator>a</dc:creator>
  <cp:lastModifiedBy>HCZ</cp:lastModifiedBy>
  <cp:revision>306</cp:revision>
  <dcterms:created xsi:type="dcterms:W3CDTF">2020-04-25T03:34:17Z</dcterms:created>
  <dcterms:modified xsi:type="dcterms:W3CDTF">2020-05-17T06:07:25Z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0x01010038EE485FB9274448B5E5B0FF0ECB3346</vt:lpwstr>
  </property>
  <property fmtid="{D5CDD505-2E9C-101B-9397-08002B2CF9AE}" pid="3" name="_dlc_DocIdItemGuid">
    <vt:lpwstr>2a5a3c38-65fd-4570-a452-a035d3780aff</vt:lpwstr>
  </property>
</Properties>
</file>